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7" r:id="rId2"/>
    <p:sldId id="258" r:id="rId3"/>
    <p:sldId id="259" r:id="rId4"/>
    <p:sldId id="287" r:id="rId5"/>
    <p:sldId id="302" r:id="rId6"/>
    <p:sldId id="288"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3" r:id="rId21"/>
    <p:sldId id="304" r:id="rId22"/>
    <p:sldId id="305" r:id="rId23"/>
    <p:sldId id="306" r:id="rId24"/>
    <p:sldId id="307" r:id="rId25"/>
    <p:sldId id="308" r:id="rId26"/>
    <p:sldId id="286" r:id="rId27"/>
    <p:sldId id="277" r:id="rId28"/>
    <p:sldId id="278" r:id="rId29"/>
    <p:sldId id="27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22367D-147E-4498-A58B-F67F0439C55C}" type="datetimeFigureOut">
              <a:rPr lang="en-IN" smtClean="0"/>
              <a:t>25-01-2026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3DA944-5B89-4479-8548-59250D0310D6}" type="slidenum">
              <a:rPr lang="en-IN" smtClean="0"/>
              <a:t>‹#›</a:t>
            </a:fld>
            <a:endParaRPr lang="en-IN"/>
          </a:p>
        </p:txBody>
      </p:sp>
    </p:spTree>
    <p:extLst>
      <p:ext uri="{BB962C8B-B14F-4D97-AF65-F5344CB8AC3E}">
        <p14:creationId xmlns:p14="http://schemas.microsoft.com/office/powerpoint/2010/main" val="1532969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1CD819-CC67-4ED8-BA67-5E3C7A30D019}" type="slidenum">
              <a:rPr lang="en-US" smtClean="0"/>
              <a:t>1</a:t>
            </a:fld>
            <a:endParaRPr lang="en-US"/>
          </a:p>
        </p:txBody>
      </p:sp>
    </p:spTree>
    <p:extLst>
      <p:ext uri="{BB962C8B-B14F-4D97-AF65-F5344CB8AC3E}">
        <p14:creationId xmlns:p14="http://schemas.microsoft.com/office/powerpoint/2010/main" val="1375258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Tree>
    <p:extLst>
      <p:ext uri="{BB962C8B-B14F-4D97-AF65-F5344CB8AC3E}">
        <p14:creationId xmlns:p14="http://schemas.microsoft.com/office/powerpoint/2010/main" val="29913118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228600"/>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pic>
        <p:nvPicPr>
          <p:cNvPr id="5" name="Picture 4">
            <a:extLst>
              <a:ext uri="{FF2B5EF4-FFF2-40B4-BE49-F238E27FC236}">
                <a16:creationId xmlns:a16="http://schemas.microsoft.com/office/drawing/2014/main" id="{27C65C89-E105-C008-6E8B-D688CC41A3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12593" y="-1591"/>
            <a:ext cx="978370" cy="907676"/>
          </a:xfrm>
          <a:prstGeom prst="rect">
            <a:avLst/>
          </a:prstGeom>
        </p:spPr>
      </p:pic>
      <p:pic>
        <p:nvPicPr>
          <p:cNvPr id="14" name="Picture 13">
            <a:extLst>
              <a:ext uri="{FF2B5EF4-FFF2-40B4-BE49-F238E27FC236}">
                <a16:creationId xmlns:a16="http://schemas.microsoft.com/office/drawing/2014/main" id="{8F910849-4E17-3AB3-C054-249712DB0B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3704" y="1"/>
            <a:ext cx="1128889" cy="915991"/>
          </a:xfrm>
          <a:prstGeom prst="rect">
            <a:avLst/>
          </a:prstGeom>
        </p:spPr>
      </p:pic>
      <p:pic>
        <p:nvPicPr>
          <p:cNvPr id="16" name="Picture 15">
            <a:extLst>
              <a:ext uri="{FF2B5EF4-FFF2-40B4-BE49-F238E27FC236}">
                <a16:creationId xmlns:a16="http://schemas.microsoft.com/office/drawing/2014/main" id="{F0E60487-6420-9010-ED7F-BD9A923BEC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3777" y="76200"/>
            <a:ext cx="1429927" cy="762000"/>
          </a:xfrm>
          <a:prstGeom prst="rect">
            <a:avLst/>
          </a:prstGeom>
        </p:spPr>
      </p:pic>
      <p:pic>
        <p:nvPicPr>
          <p:cNvPr id="18" name="Picture 17">
            <a:extLst>
              <a:ext uri="{FF2B5EF4-FFF2-40B4-BE49-F238E27FC236}">
                <a16:creationId xmlns:a16="http://schemas.microsoft.com/office/drawing/2014/main" id="{C41A4925-3356-0BC5-8B21-30794D8FCA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5778" y="1"/>
            <a:ext cx="2784593" cy="915991"/>
          </a:xfrm>
          <a:prstGeom prst="rect">
            <a:avLst/>
          </a:prstGeom>
        </p:spPr>
      </p:pic>
    </p:spTree>
    <p:extLst>
      <p:ext uri="{BB962C8B-B14F-4D97-AF65-F5344CB8AC3E}">
        <p14:creationId xmlns:p14="http://schemas.microsoft.com/office/powerpoint/2010/main" val="2729093547"/>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03153" rtl="0" eaLnBrk="1" latinLnBrk="0" hangingPunct="1">
        <a:spcBef>
          <a:spcPct val="0"/>
        </a:spcBef>
        <a:buNone/>
        <a:defRPr sz="4346" kern="1200">
          <a:solidFill>
            <a:schemeClr val="tx1"/>
          </a:solidFill>
          <a:latin typeface="+mj-lt"/>
          <a:ea typeface="+mj-ea"/>
          <a:cs typeface="+mj-cs"/>
        </a:defRPr>
      </a:lvl1pPr>
    </p:titleStyle>
    <p:bodyStyle>
      <a:lvl1pPr marL="338682" indent="-338682" algn="l" defTabSz="903153" rtl="0" eaLnBrk="1" latinLnBrk="0" hangingPunct="1">
        <a:spcBef>
          <a:spcPct val="20000"/>
        </a:spcBef>
        <a:buFont typeface="Arial" pitchFamily="34" charset="0"/>
        <a:buChar char="•"/>
        <a:defRPr sz="3161" kern="1200">
          <a:solidFill>
            <a:schemeClr val="tx1"/>
          </a:solidFill>
          <a:latin typeface="+mn-lt"/>
          <a:ea typeface="+mn-ea"/>
          <a:cs typeface="+mn-cs"/>
        </a:defRPr>
      </a:lvl1pPr>
      <a:lvl2pPr marL="733812" indent="-282235" algn="l" defTabSz="903153" rtl="0" eaLnBrk="1" latinLnBrk="0" hangingPunct="1">
        <a:spcBef>
          <a:spcPct val="20000"/>
        </a:spcBef>
        <a:buFont typeface="Arial" pitchFamily="34" charset="0"/>
        <a:buChar char="–"/>
        <a:defRPr sz="2766" kern="1200">
          <a:solidFill>
            <a:schemeClr val="tx1"/>
          </a:solidFill>
          <a:latin typeface="+mn-lt"/>
          <a:ea typeface="+mn-ea"/>
          <a:cs typeface="+mn-cs"/>
        </a:defRPr>
      </a:lvl2pPr>
      <a:lvl3pPr marL="1128941" indent="-225788" algn="l" defTabSz="903153" rtl="0" eaLnBrk="1" latinLnBrk="0" hangingPunct="1">
        <a:spcBef>
          <a:spcPct val="20000"/>
        </a:spcBef>
        <a:buFont typeface="Arial" pitchFamily="34" charset="0"/>
        <a:buChar char="•"/>
        <a:defRPr sz="2370" kern="1200">
          <a:solidFill>
            <a:schemeClr val="tx1"/>
          </a:solidFill>
          <a:latin typeface="+mn-lt"/>
          <a:ea typeface="+mn-ea"/>
          <a:cs typeface="+mn-cs"/>
        </a:defRPr>
      </a:lvl3pPr>
      <a:lvl4pPr marL="1580518"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4pPr>
      <a:lvl5pPr marL="2032094"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5pPr>
      <a:lvl6pPr marL="248367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6pPr>
      <a:lvl7pPr marL="2935247"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7pPr>
      <a:lvl8pPr marL="3386823"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8pPr>
      <a:lvl9pPr marL="383840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9pPr>
    </p:bodyStyle>
    <p:otherStyle>
      <a:defPPr>
        <a:defRPr lang="en-US"/>
      </a:defPPr>
      <a:lvl1pPr marL="0" algn="l" defTabSz="903153" rtl="0" eaLnBrk="1" latinLnBrk="0" hangingPunct="1">
        <a:defRPr sz="1778" kern="1200">
          <a:solidFill>
            <a:schemeClr val="tx1"/>
          </a:solidFill>
          <a:latin typeface="+mn-lt"/>
          <a:ea typeface="+mn-ea"/>
          <a:cs typeface="+mn-cs"/>
        </a:defRPr>
      </a:lvl1pPr>
      <a:lvl2pPr marL="451576" algn="l" defTabSz="903153" rtl="0" eaLnBrk="1" latinLnBrk="0" hangingPunct="1">
        <a:defRPr sz="1778" kern="1200">
          <a:solidFill>
            <a:schemeClr val="tx1"/>
          </a:solidFill>
          <a:latin typeface="+mn-lt"/>
          <a:ea typeface="+mn-ea"/>
          <a:cs typeface="+mn-cs"/>
        </a:defRPr>
      </a:lvl2pPr>
      <a:lvl3pPr marL="903153" algn="l" defTabSz="903153" rtl="0" eaLnBrk="1" latinLnBrk="0" hangingPunct="1">
        <a:defRPr sz="1778" kern="1200">
          <a:solidFill>
            <a:schemeClr val="tx1"/>
          </a:solidFill>
          <a:latin typeface="+mn-lt"/>
          <a:ea typeface="+mn-ea"/>
          <a:cs typeface="+mn-cs"/>
        </a:defRPr>
      </a:lvl3pPr>
      <a:lvl4pPr marL="1354729" algn="l" defTabSz="903153" rtl="0" eaLnBrk="1" latinLnBrk="0" hangingPunct="1">
        <a:defRPr sz="1778" kern="1200">
          <a:solidFill>
            <a:schemeClr val="tx1"/>
          </a:solidFill>
          <a:latin typeface="+mn-lt"/>
          <a:ea typeface="+mn-ea"/>
          <a:cs typeface="+mn-cs"/>
        </a:defRPr>
      </a:lvl4pPr>
      <a:lvl5pPr marL="1806306" algn="l" defTabSz="903153" rtl="0" eaLnBrk="1" latinLnBrk="0" hangingPunct="1">
        <a:defRPr sz="1778" kern="1200">
          <a:solidFill>
            <a:schemeClr val="tx1"/>
          </a:solidFill>
          <a:latin typeface="+mn-lt"/>
          <a:ea typeface="+mn-ea"/>
          <a:cs typeface="+mn-cs"/>
        </a:defRPr>
      </a:lvl5pPr>
      <a:lvl6pPr marL="2257882" algn="l" defTabSz="903153" rtl="0" eaLnBrk="1" latinLnBrk="0" hangingPunct="1">
        <a:defRPr sz="1778" kern="1200">
          <a:solidFill>
            <a:schemeClr val="tx1"/>
          </a:solidFill>
          <a:latin typeface="+mn-lt"/>
          <a:ea typeface="+mn-ea"/>
          <a:cs typeface="+mn-cs"/>
        </a:defRPr>
      </a:lvl6pPr>
      <a:lvl7pPr marL="2709459" algn="l" defTabSz="903153" rtl="0" eaLnBrk="1" latinLnBrk="0" hangingPunct="1">
        <a:defRPr sz="1778" kern="1200">
          <a:solidFill>
            <a:schemeClr val="tx1"/>
          </a:solidFill>
          <a:latin typeface="+mn-lt"/>
          <a:ea typeface="+mn-ea"/>
          <a:cs typeface="+mn-cs"/>
        </a:defRPr>
      </a:lvl7pPr>
      <a:lvl8pPr marL="3161035" algn="l" defTabSz="903153" rtl="0" eaLnBrk="1" latinLnBrk="0" hangingPunct="1">
        <a:defRPr sz="1778" kern="1200">
          <a:solidFill>
            <a:schemeClr val="tx1"/>
          </a:solidFill>
          <a:latin typeface="+mn-lt"/>
          <a:ea typeface="+mn-ea"/>
          <a:cs typeface="+mn-cs"/>
        </a:defRPr>
      </a:lvl8pPr>
      <a:lvl9pPr marL="3612612" algn="l" defTabSz="903153" rtl="0" eaLnBrk="1" latinLnBrk="0" hangingPunct="1">
        <a:defRPr sz="17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gi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5" name="TextBox 4"/>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6" name="TextBox 5"/>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a:t>
            </a:r>
          </a:p>
        </p:txBody>
      </p:sp>
      <p:sp>
        <p:nvSpPr>
          <p:cNvPr id="7" name="Title 5"/>
          <p:cNvSpPr txBox="1">
            <a:spLocks/>
          </p:cNvSpPr>
          <p:nvPr/>
        </p:nvSpPr>
        <p:spPr>
          <a:xfrm>
            <a:off x="0" y="2210740"/>
            <a:ext cx="12192000" cy="917223"/>
          </a:xfrm>
          <a:prstGeom prst="rect">
            <a:avLst/>
          </a:prstGeom>
        </p:spPr>
        <p:txBody>
          <a:bodyPr vert="horz" lIns="108360" tIns="54181" rIns="108360" bIns="54181" rtlCol="0" anchor="ctr">
            <a:noAutofit/>
          </a:bodyPr>
          <a:lstStyle>
            <a:lvl1pPr algn="ctr" defTabSz="1201704" rtl="0" eaLnBrk="1" latinLnBrk="0" hangingPunct="1">
              <a:spcBef>
                <a:spcPct val="0"/>
              </a:spcBef>
              <a:buNone/>
              <a:defRPr sz="5800" kern="1200">
                <a:solidFill>
                  <a:schemeClr val="tx1"/>
                </a:solidFill>
                <a:latin typeface="+mj-lt"/>
                <a:ea typeface="+mj-ea"/>
                <a:cs typeface="+mj-cs"/>
              </a:defRPr>
            </a:lvl1pPr>
          </a:lstStyle>
          <a:p>
            <a:r>
              <a:rPr lang="en-US" sz="3654" b="1" dirty="0">
                <a:solidFill>
                  <a:srgbClr val="002060"/>
                </a:solidFill>
                <a:latin typeface="Cambria" pitchFamily="18" charset="0"/>
              </a:rPr>
              <a:t>Computer Graphics and Visualization - </a:t>
            </a:r>
            <a:r>
              <a:rPr lang="en-US" sz="3654" b="1" dirty="0">
                <a:solidFill>
                  <a:srgbClr val="D60093"/>
                </a:solidFill>
                <a:latin typeface="Cambria" pitchFamily="18" charset="0"/>
              </a:rPr>
              <a:t>(BCG402)</a:t>
            </a:r>
          </a:p>
          <a:p>
            <a:endParaRPr lang="en-US" sz="5729" b="1" dirty="0">
              <a:solidFill>
                <a:srgbClr val="D60093"/>
              </a:solidFill>
              <a:latin typeface="Cambria" pitchFamily="18" charset="0"/>
            </a:endParaRPr>
          </a:p>
        </p:txBody>
      </p:sp>
      <p:sp>
        <p:nvSpPr>
          <p:cNvPr id="8" name="Subtitle 6"/>
          <p:cNvSpPr txBox="1">
            <a:spLocks/>
          </p:cNvSpPr>
          <p:nvPr/>
        </p:nvSpPr>
        <p:spPr>
          <a:xfrm>
            <a:off x="6521217" y="3805296"/>
            <a:ext cx="5670783" cy="2107259"/>
          </a:xfrm>
          <a:prstGeom prst="rect">
            <a:avLst/>
          </a:prstGeom>
        </p:spPr>
        <p:txBody>
          <a:bodyPr vert="horz" lIns="0" tIns="45156" rIns="0" bIns="45156" rtlCol="0">
            <a:noAutofit/>
          </a:bodyPr>
          <a:lstStyle>
            <a:lvl1pPr marL="0" indent="0" algn="l" defTabSz="685800" rtl="0" eaLnBrk="1" latinLnBrk="0" hangingPunct="1">
              <a:lnSpc>
                <a:spcPct val="90000"/>
              </a:lnSpc>
              <a:spcBef>
                <a:spcPts val="0"/>
              </a:spcBef>
              <a:buFont typeface="Wingdings" panose="05000000000000000000" pitchFamily="2" charset="2"/>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450"/>
              </a:spcBef>
              <a:buFont typeface="Wingdings" panose="05000000000000000000" pitchFamily="2" charset="2"/>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450"/>
              </a:spcBef>
              <a:buFont typeface="Wingdings" panose="05000000000000000000" pitchFamily="2" charset="2"/>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9pPr>
          </a:lstStyle>
          <a:p>
            <a:pPr marL="1136781" lvl="8" algn="l">
              <a:lnSpc>
                <a:spcPct val="150000"/>
              </a:lnSpc>
            </a:pPr>
            <a:r>
              <a:rPr lang="en-US" sz="2370" b="1" dirty="0">
                <a:solidFill>
                  <a:srgbClr val="002060"/>
                </a:solidFill>
                <a:latin typeface="Cambria" pitchFamily="18" charset="0"/>
              </a:rPr>
              <a:t> Course Coordinator:</a:t>
            </a:r>
          </a:p>
          <a:p>
            <a:pPr marL="1136781" lvl="8" algn="l">
              <a:lnSpc>
                <a:spcPct val="100000"/>
              </a:lnSpc>
            </a:pPr>
            <a:r>
              <a:rPr lang="en-US" sz="1975" b="1" dirty="0">
                <a:solidFill>
                  <a:srgbClr val="002060"/>
                </a:solidFill>
                <a:latin typeface="Cambria" pitchFamily="18" charset="0"/>
              </a:rPr>
              <a:t>                      </a:t>
            </a:r>
            <a:r>
              <a:rPr lang="en-US" sz="2370" b="1" dirty="0">
                <a:solidFill>
                  <a:srgbClr val="002060"/>
                </a:solidFill>
                <a:latin typeface="Cambria" pitchFamily="18" charset="0"/>
              </a:rPr>
              <a:t>Prof. Yogesh N</a:t>
            </a:r>
          </a:p>
          <a:p>
            <a:pPr marL="1136781" lvl="8" algn="l">
              <a:lnSpc>
                <a:spcPct val="100000"/>
              </a:lnSpc>
            </a:pPr>
            <a:r>
              <a:rPr lang="en-US" sz="1975" dirty="0">
                <a:solidFill>
                  <a:srgbClr val="002060"/>
                </a:solidFill>
                <a:latin typeface="Cambria" pitchFamily="18" charset="0"/>
              </a:rPr>
              <a:t>                      </a:t>
            </a:r>
            <a:r>
              <a:rPr lang="en-US" sz="2074" i="1" dirty="0">
                <a:solidFill>
                  <a:srgbClr val="D60093"/>
                </a:solidFill>
                <a:latin typeface="Cambria" pitchFamily="18" charset="0"/>
              </a:rPr>
              <a:t>Assistant Professor</a:t>
            </a:r>
          </a:p>
          <a:p>
            <a:pPr marL="1136781" lvl="8" algn="l">
              <a:lnSpc>
                <a:spcPct val="100000"/>
              </a:lnSpc>
            </a:pPr>
            <a:r>
              <a:rPr lang="en-US" sz="2074" i="1" dirty="0">
                <a:solidFill>
                  <a:srgbClr val="D60093"/>
                </a:solidFill>
                <a:latin typeface="Cambria" pitchFamily="18" charset="0"/>
              </a:rPr>
              <a:t>                     Dept. of CSD</a:t>
            </a:r>
          </a:p>
          <a:p>
            <a:pPr marL="1136781" lvl="8" algn="l">
              <a:lnSpc>
                <a:spcPct val="100000"/>
              </a:lnSpc>
            </a:pPr>
            <a:r>
              <a:rPr lang="en-US" sz="2074" i="1" dirty="0">
                <a:solidFill>
                  <a:srgbClr val="D60093"/>
                </a:solidFill>
                <a:latin typeface="Cambria" pitchFamily="18" charset="0"/>
              </a:rPr>
              <a:t>                     ATMECE, Mysuru</a:t>
            </a:r>
          </a:p>
          <a:p>
            <a:pPr marL="1136781" lvl="8" algn="l">
              <a:lnSpc>
                <a:spcPct val="100000"/>
              </a:lnSpc>
            </a:pPr>
            <a:r>
              <a:rPr lang="en-US" sz="2074" i="1" dirty="0">
                <a:solidFill>
                  <a:srgbClr val="D60093"/>
                </a:solidFill>
                <a:latin typeface="Cambria" pitchFamily="18" charset="0"/>
              </a:rPr>
              <a:t>                                          </a:t>
            </a:r>
            <a:endParaRPr lang="en-US" sz="2074" b="1" i="1" dirty="0">
              <a:solidFill>
                <a:srgbClr val="D60093"/>
              </a:solidFill>
              <a:latin typeface="+mj-lt"/>
            </a:endParaRPr>
          </a:p>
        </p:txBody>
      </p:sp>
      <p:pic>
        <p:nvPicPr>
          <p:cNvPr id="9" name="Picture 2" descr="My First Motion Graphic! by Jason Tang on Dribbbl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30964" y="2858024"/>
            <a:ext cx="4518691" cy="3389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4300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9</a:t>
            </a:r>
          </a:p>
        </p:txBody>
      </p:sp>
      <p:sp>
        <p:nvSpPr>
          <p:cNvPr id="6" name="AutoShape 2" descr="Advantages and Disadvantages of Computer Networking - Coding Ninja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7" name="AutoShape 4" descr="Advantages and Disadvantages of Computer Networking - Coding Ninjas"/>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9" name="Rectangle 8"/>
          <p:cNvSpPr/>
          <p:nvPr/>
        </p:nvSpPr>
        <p:spPr>
          <a:xfrm>
            <a:off x="752593" y="1773297"/>
            <a:ext cx="11138370"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The </a:t>
            </a:r>
            <a:r>
              <a:rPr lang="en-US" sz="1975" b="1" dirty="0">
                <a:solidFill>
                  <a:srgbClr val="FF0000"/>
                </a:solidFill>
                <a:latin typeface="Cambria" pitchFamily="18" charset="0"/>
              </a:rPr>
              <a:t>gluOrtho2D</a:t>
            </a:r>
            <a:r>
              <a:rPr lang="en-US" sz="1975" dirty="0">
                <a:solidFill>
                  <a:srgbClr val="002060"/>
                </a:solidFill>
                <a:latin typeface="Cambria" pitchFamily="18" charset="0"/>
              </a:rPr>
              <a:t> command is a function we can use to set up any two dimensional Cartesian reference frame.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 arguments for this function are the four values defining the x and y coordinate limits for the picture we want to display.</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Since the gluOrtho2D function specifies an orthogonal projection, we need also to be sure that the coordinate values are placed in the OpenGL projection matrix.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addition, we could assign the identity matrix as the projection matrix before defining the world-coordinate range.</a:t>
            </a:r>
          </a:p>
        </p:txBody>
      </p:sp>
      <p:sp>
        <p:nvSpPr>
          <p:cNvPr id="10" name="Rounded Rectangle 9"/>
          <p:cNvSpPr/>
          <p:nvPr/>
        </p:nvSpPr>
        <p:spPr>
          <a:xfrm>
            <a:off x="304173" y="1095963"/>
            <a:ext cx="1173730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Specifying A Two-Dimensional World-Coordinate Reference Frame in OpenGL</a:t>
            </a:r>
            <a:endParaRPr lang="en-US" sz="2370" dirty="0"/>
          </a:p>
        </p:txBody>
      </p:sp>
    </p:spTree>
    <p:extLst>
      <p:ext uri="{BB962C8B-B14F-4D97-AF65-F5344CB8AC3E}">
        <p14:creationId xmlns:p14="http://schemas.microsoft.com/office/powerpoint/2010/main" val="3538955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10</a:t>
            </a:r>
          </a:p>
        </p:txBody>
      </p:sp>
      <p:sp>
        <p:nvSpPr>
          <p:cNvPr id="10" name="Rectangle 9"/>
          <p:cNvSpPr/>
          <p:nvPr/>
        </p:nvSpPr>
        <p:spPr>
          <a:xfrm>
            <a:off x="752593" y="1803223"/>
            <a:ext cx="11138370" cy="1915054"/>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For two-dimensional examples, we can define the coordinate frame for the screen display window with the following statements:</a:t>
            </a:r>
          </a:p>
          <a:p>
            <a:pPr marL="338682" indent="-338682" algn="just">
              <a:buFont typeface="Wingdings" pitchFamily="2" charset="2"/>
              <a:buChar char="ü"/>
            </a:pPr>
            <a:endParaRPr lang="en-US" sz="1975" dirty="0">
              <a:solidFill>
                <a:srgbClr val="002060"/>
              </a:solidFill>
              <a:latin typeface="Cambria" pitchFamily="18" charset="0"/>
            </a:endParaRPr>
          </a:p>
          <a:p>
            <a:pPr marL="1920768"/>
            <a:r>
              <a:rPr lang="en-US" sz="1975" b="1" dirty="0" err="1">
                <a:solidFill>
                  <a:srgbClr val="FF0000"/>
                </a:solidFill>
                <a:latin typeface="Cambria" panose="02040503050406030204" pitchFamily="18" charset="0"/>
                <a:ea typeface="Cambria" panose="02040503050406030204" pitchFamily="18" charset="0"/>
              </a:rPr>
              <a:t>glMatrixMode</a:t>
            </a:r>
            <a:r>
              <a:rPr lang="en-US" sz="1975" b="1" dirty="0">
                <a:solidFill>
                  <a:srgbClr val="FF0000"/>
                </a:solidFill>
                <a:latin typeface="Cambria" panose="02040503050406030204" pitchFamily="18" charset="0"/>
                <a:ea typeface="Cambria" panose="02040503050406030204" pitchFamily="18" charset="0"/>
              </a:rPr>
              <a:t> (GL_PROJECTION);</a:t>
            </a:r>
          </a:p>
          <a:p>
            <a:pPr marL="1920768"/>
            <a:r>
              <a:rPr lang="en-US" sz="1975" b="1" dirty="0" err="1">
                <a:solidFill>
                  <a:srgbClr val="FF0000"/>
                </a:solidFill>
                <a:latin typeface="Cambria" panose="02040503050406030204" pitchFamily="18" charset="0"/>
                <a:ea typeface="Cambria" panose="02040503050406030204" pitchFamily="18" charset="0"/>
              </a:rPr>
              <a:t>glLoadIdentity</a:t>
            </a:r>
            <a:r>
              <a:rPr lang="en-US" sz="1975" b="1" dirty="0">
                <a:solidFill>
                  <a:srgbClr val="FF0000"/>
                </a:solidFill>
                <a:latin typeface="Cambria" panose="02040503050406030204" pitchFamily="18" charset="0"/>
                <a:ea typeface="Cambria" panose="02040503050406030204" pitchFamily="18" charset="0"/>
              </a:rPr>
              <a:t> ( );</a:t>
            </a:r>
          </a:p>
          <a:p>
            <a:pPr marL="1920768"/>
            <a:r>
              <a:rPr lang="en-US" sz="1975" b="1" dirty="0">
                <a:solidFill>
                  <a:srgbClr val="FF0000"/>
                </a:solidFill>
                <a:latin typeface="Cambria" panose="02040503050406030204" pitchFamily="18" charset="0"/>
                <a:ea typeface="Cambria" panose="02040503050406030204" pitchFamily="18" charset="0"/>
              </a:rPr>
              <a:t>gluOrtho2D (</a:t>
            </a:r>
            <a:r>
              <a:rPr lang="en-US" sz="1975" b="1" dirty="0" err="1">
                <a:solidFill>
                  <a:srgbClr val="FF0000"/>
                </a:solidFill>
                <a:latin typeface="Cambria" panose="02040503050406030204" pitchFamily="18" charset="0"/>
                <a:ea typeface="Cambria" panose="02040503050406030204" pitchFamily="18" charset="0"/>
              </a:rPr>
              <a:t>xmin</a:t>
            </a:r>
            <a:r>
              <a:rPr lang="en-US" sz="1975" b="1" dirty="0">
                <a:solidFill>
                  <a:srgbClr val="FF0000"/>
                </a:solidFill>
                <a:latin typeface="Cambria" panose="02040503050406030204" pitchFamily="18" charset="0"/>
                <a:ea typeface="Cambria" panose="02040503050406030204" pitchFamily="18" charset="0"/>
              </a:rPr>
              <a:t>, </a:t>
            </a:r>
            <a:r>
              <a:rPr lang="en-US" sz="1975" b="1" dirty="0" err="1">
                <a:solidFill>
                  <a:srgbClr val="FF0000"/>
                </a:solidFill>
                <a:latin typeface="Cambria" panose="02040503050406030204" pitchFamily="18" charset="0"/>
                <a:ea typeface="Cambria" panose="02040503050406030204" pitchFamily="18" charset="0"/>
              </a:rPr>
              <a:t>xmax</a:t>
            </a:r>
            <a:r>
              <a:rPr lang="en-US" sz="1975" b="1" dirty="0">
                <a:solidFill>
                  <a:srgbClr val="FF0000"/>
                </a:solidFill>
                <a:latin typeface="Cambria" panose="02040503050406030204" pitchFamily="18" charset="0"/>
                <a:ea typeface="Cambria" panose="02040503050406030204" pitchFamily="18" charset="0"/>
              </a:rPr>
              <a:t>, </a:t>
            </a:r>
            <a:r>
              <a:rPr lang="en-US" sz="1975" b="1" dirty="0" err="1">
                <a:solidFill>
                  <a:srgbClr val="FF0000"/>
                </a:solidFill>
                <a:latin typeface="Cambria" panose="02040503050406030204" pitchFamily="18" charset="0"/>
                <a:ea typeface="Cambria" panose="02040503050406030204" pitchFamily="18" charset="0"/>
              </a:rPr>
              <a:t>ymin</a:t>
            </a:r>
            <a:r>
              <a:rPr lang="en-US" sz="1975" b="1" dirty="0">
                <a:solidFill>
                  <a:srgbClr val="FF0000"/>
                </a:solidFill>
                <a:latin typeface="Cambria" panose="02040503050406030204" pitchFamily="18" charset="0"/>
                <a:ea typeface="Cambria" panose="02040503050406030204" pitchFamily="18" charset="0"/>
              </a:rPr>
              <a:t>, </a:t>
            </a:r>
            <a:r>
              <a:rPr lang="en-US" sz="1975" b="1" dirty="0" err="1">
                <a:solidFill>
                  <a:srgbClr val="FF0000"/>
                </a:solidFill>
                <a:latin typeface="Cambria" panose="02040503050406030204" pitchFamily="18" charset="0"/>
                <a:ea typeface="Cambria" panose="02040503050406030204" pitchFamily="18" charset="0"/>
              </a:rPr>
              <a:t>ymax</a:t>
            </a:r>
            <a:r>
              <a:rPr lang="en-US" sz="1975" b="1" dirty="0">
                <a:solidFill>
                  <a:srgbClr val="FF0000"/>
                </a:solidFill>
                <a:latin typeface="Cambria" panose="02040503050406030204" pitchFamily="18" charset="0"/>
                <a:ea typeface="Cambria" panose="02040503050406030204" pitchFamily="18" charset="0"/>
              </a:rPr>
              <a:t>);</a:t>
            </a:r>
            <a:endParaRPr lang="en-US" sz="2370" dirty="0">
              <a:solidFill>
                <a:srgbClr val="FF0000"/>
              </a:solidFill>
              <a:latin typeface="Cambria" panose="02040503050406030204" pitchFamily="18" charset="0"/>
              <a:ea typeface="Cambria" panose="02040503050406030204" pitchFamily="18" charset="0"/>
            </a:endParaRPr>
          </a:p>
        </p:txBody>
      </p:sp>
      <p:sp>
        <p:nvSpPr>
          <p:cNvPr id="7" name="Rounded Rectangle 6"/>
          <p:cNvSpPr/>
          <p:nvPr/>
        </p:nvSpPr>
        <p:spPr>
          <a:xfrm>
            <a:off x="304173" y="1095963"/>
            <a:ext cx="1173730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Specifying A Two-Dimensional World-Coordinate Reference Frame in OpenGL</a:t>
            </a:r>
            <a:endParaRPr lang="en-US" sz="2370" dirty="0"/>
          </a:p>
        </p:txBody>
      </p:sp>
      <p:sp>
        <p:nvSpPr>
          <p:cNvPr id="5" name="Rectangle 4"/>
          <p:cNvSpPr/>
          <p:nvPr/>
        </p:nvSpPr>
        <p:spPr>
          <a:xfrm>
            <a:off x="752592" y="4106334"/>
            <a:ext cx="6321778" cy="1307100"/>
          </a:xfrm>
          <a:prstGeom prst="rect">
            <a:avLst/>
          </a:prstGeom>
        </p:spPr>
        <p:txBody>
          <a:bodyPr wrap="square">
            <a:spAutoFit/>
          </a:bodyPr>
          <a:lstStyle/>
          <a:p>
            <a:pPr marL="338682" indent="-338682" algn="just">
              <a:buFont typeface="Wingdings" panose="05000000000000000000" pitchFamily="2" charset="2"/>
              <a:buChar char="ü"/>
            </a:pPr>
            <a:r>
              <a:rPr lang="en-US" sz="1975" dirty="0">
                <a:solidFill>
                  <a:srgbClr val="002060"/>
                </a:solidFill>
                <a:latin typeface="Cambria" pitchFamily="18" charset="0"/>
              </a:rPr>
              <a:t>The display window will then be referenced by coordinates (</a:t>
            </a:r>
            <a:r>
              <a:rPr lang="en-US" sz="1975" dirty="0" err="1">
                <a:solidFill>
                  <a:srgbClr val="002060"/>
                </a:solidFill>
                <a:latin typeface="Cambria" pitchFamily="18" charset="0"/>
              </a:rPr>
              <a:t>xmin</a:t>
            </a:r>
            <a:r>
              <a:rPr lang="en-US" sz="1975" dirty="0">
                <a:solidFill>
                  <a:srgbClr val="002060"/>
                </a:solidFill>
                <a:latin typeface="Cambria" pitchFamily="18" charset="0"/>
              </a:rPr>
              <a:t>, </a:t>
            </a:r>
            <a:r>
              <a:rPr lang="en-US" sz="1975" dirty="0" err="1">
                <a:solidFill>
                  <a:srgbClr val="002060"/>
                </a:solidFill>
                <a:latin typeface="Cambria" pitchFamily="18" charset="0"/>
              </a:rPr>
              <a:t>ymin</a:t>
            </a:r>
            <a:r>
              <a:rPr lang="en-US" sz="1975" dirty="0">
                <a:solidFill>
                  <a:srgbClr val="002060"/>
                </a:solidFill>
                <a:latin typeface="Cambria" pitchFamily="18" charset="0"/>
              </a:rPr>
              <a:t>) at the lower-left corner and by coordinates (</a:t>
            </a:r>
            <a:r>
              <a:rPr lang="en-US" sz="1975" dirty="0" err="1">
                <a:solidFill>
                  <a:srgbClr val="002060"/>
                </a:solidFill>
                <a:latin typeface="Cambria" pitchFamily="18" charset="0"/>
              </a:rPr>
              <a:t>xmax</a:t>
            </a:r>
            <a:r>
              <a:rPr lang="en-US" sz="1975" dirty="0">
                <a:solidFill>
                  <a:srgbClr val="002060"/>
                </a:solidFill>
                <a:latin typeface="Cambria" pitchFamily="18" charset="0"/>
              </a:rPr>
              <a:t>, </a:t>
            </a:r>
            <a:r>
              <a:rPr lang="en-US" sz="1975" dirty="0" err="1">
                <a:solidFill>
                  <a:srgbClr val="002060"/>
                </a:solidFill>
                <a:latin typeface="Cambria" pitchFamily="18" charset="0"/>
              </a:rPr>
              <a:t>ymax</a:t>
            </a:r>
            <a:r>
              <a:rPr lang="en-US" sz="1975" dirty="0">
                <a:solidFill>
                  <a:srgbClr val="002060"/>
                </a:solidFill>
                <a:latin typeface="Cambria" pitchFamily="18" charset="0"/>
              </a:rPr>
              <a:t>) at the upper-right corner, as shown in Fig.</a:t>
            </a:r>
          </a:p>
        </p:txBody>
      </p:sp>
      <p:pic>
        <p:nvPicPr>
          <p:cNvPr id="9" name="AADGHVT0.jpg" descr="AADGHVT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76444" y="2477861"/>
            <a:ext cx="4214519" cy="3735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8902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11</a:t>
            </a:r>
          </a:p>
        </p:txBody>
      </p:sp>
      <p:sp>
        <p:nvSpPr>
          <p:cNvPr id="15" name="Rounded Rectangle 14"/>
          <p:cNvSpPr/>
          <p:nvPr/>
        </p:nvSpPr>
        <p:spPr>
          <a:xfrm>
            <a:off x="304173" y="1095963"/>
            <a:ext cx="1173730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Specifying A Two-Dimensional World-Coordinate Reference Frame in OpenGL</a:t>
            </a:r>
            <a:endParaRPr lang="en-US" sz="2370" dirty="0"/>
          </a:p>
        </p:txBody>
      </p:sp>
      <p:sp>
        <p:nvSpPr>
          <p:cNvPr id="16" name="Rectangle 15"/>
          <p:cNvSpPr/>
          <p:nvPr/>
        </p:nvSpPr>
        <p:spPr>
          <a:xfrm>
            <a:off x="752593" y="1848555"/>
            <a:ext cx="11138370" cy="3738916"/>
          </a:xfrm>
          <a:prstGeom prst="rect">
            <a:avLst/>
          </a:prstGeom>
        </p:spPr>
        <p:txBody>
          <a:bodyPr wrap="square">
            <a:spAutoFit/>
          </a:bodyPr>
          <a:lstStyle/>
          <a:p>
            <a:pPr marL="338682" indent="-338682" algn="just">
              <a:buFont typeface="Wingdings" panose="05000000000000000000" pitchFamily="2" charset="2"/>
              <a:buChar char="ü"/>
            </a:pPr>
            <a:r>
              <a:rPr lang="en-US" sz="1975" dirty="0">
                <a:solidFill>
                  <a:srgbClr val="002060"/>
                </a:solidFill>
                <a:latin typeface="Cambria" pitchFamily="18" charset="0"/>
              </a:rPr>
              <a:t>We can then designate one or more graphics primitives for display using the coordinate reference specified in the gluOrtho2D statement. </a:t>
            </a:r>
          </a:p>
          <a:p>
            <a:pPr marL="338682" indent="-338682" algn="just">
              <a:buFont typeface="Wingdings" panose="05000000000000000000" pitchFamily="2" charset="2"/>
              <a:buChar char="ü"/>
            </a:pPr>
            <a:endParaRPr lang="en-US" sz="1975" dirty="0">
              <a:solidFill>
                <a:srgbClr val="002060"/>
              </a:solidFill>
              <a:latin typeface="Cambria" pitchFamily="18" charset="0"/>
            </a:endParaRPr>
          </a:p>
          <a:p>
            <a:pPr marL="338682" indent="-338682" algn="just">
              <a:buFont typeface="Wingdings" panose="05000000000000000000" pitchFamily="2" charset="2"/>
              <a:buChar char="ü"/>
            </a:pPr>
            <a:r>
              <a:rPr lang="en-US" sz="1975" dirty="0">
                <a:solidFill>
                  <a:srgbClr val="002060"/>
                </a:solidFill>
                <a:latin typeface="Cambria" pitchFamily="18" charset="0"/>
              </a:rPr>
              <a:t>If the coordinate extents of a primitive are within the coordinate range of the display window, all of the primitive will be displayed. </a:t>
            </a:r>
          </a:p>
          <a:p>
            <a:pPr marL="338682" indent="-338682" algn="just">
              <a:buFont typeface="Wingdings" panose="05000000000000000000" pitchFamily="2" charset="2"/>
              <a:buChar char="ü"/>
            </a:pPr>
            <a:endParaRPr lang="en-US" sz="1975" dirty="0">
              <a:solidFill>
                <a:srgbClr val="002060"/>
              </a:solidFill>
              <a:latin typeface="Cambria" pitchFamily="18" charset="0"/>
            </a:endParaRPr>
          </a:p>
          <a:p>
            <a:pPr marL="338682" indent="-338682" algn="just">
              <a:buFont typeface="Wingdings" panose="05000000000000000000" pitchFamily="2" charset="2"/>
              <a:buChar char="ü"/>
            </a:pPr>
            <a:r>
              <a:rPr lang="en-US" sz="1975" dirty="0">
                <a:solidFill>
                  <a:srgbClr val="002060"/>
                </a:solidFill>
                <a:latin typeface="Cambria" pitchFamily="18" charset="0"/>
              </a:rPr>
              <a:t>Otherwise, only those parts of the primitive within the display-window coordinate limits will be shown. </a:t>
            </a:r>
          </a:p>
          <a:p>
            <a:pPr marL="338682" indent="-338682" algn="just">
              <a:buFont typeface="Wingdings" panose="05000000000000000000" pitchFamily="2" charset="2"/>
              <a:buChar char="ü"/>
            </a:pPr>
            <a:endParaRPr lang="en-US" sz="1975" dirty="0">
              <a:solidFill>
                <a:srgbClr val="002060"/>
              </a:solidFill>
              <a:latin typeface="Cambria" pitchFamily="18" charset="0"/>
            </a:endParaRPr>
          </a:p>
          <a:p>
            <a:pPr marL="338682" indent="-338682" algn="just">
              <a:buFont typeface="Wingdings" panose="05000000000000000000" pitchFamily="2" charset="2"/>
              <a:buChar char="ü"/>
            </a:pPr>
            <a:r>
              <a:rPr lang="en-US" sz="1975" dirty="0">
                <a:solidFill>
                  <a:srgbClr val="002060"/>
                </a:solidFill>
                <a:latin typeface="Cambria" pitchFamily="18" charset="0"/>
              </a:rPr>
              <a:t>Also, when we set up the geometry describing a picture, all positions for the OpenGL primitives must be given in absolute coordinates, with respect to the reference frame defined in the gluOrtho2D function.</a:t>
            </a:r>
          </a:p>
        </p:txBody>
      </p:sp>
    </p:spTree>
    <p:extLst>
      <p:ext uri="{BB962C8B-B14F-4D97-AF65-F5344CB8AC3E}">
        <p14:creationId xmlns:p14="http://schemas.microsoft.com/office/powerpoint/2010/main" val="35462918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12</a:t>
            </a:r>
          </a:p>
        </p:txBody>
      </p:sp>
      <p:sp>
        <p:nvSpPr>
          <p:cNvPr id="10" name="Rectangle 9"/>
          <p:cNvSpPr/>
          <p:nvPr/>
        </p:nvSpPr>
        <p:spPr>
          <a:xfrm>
            <a:off x="752593" y="1848555"/>
            <a:ext cx="11138370" cy="3738916"/>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To specify the geometry of a point, we simply give a coordinate position in the world reference frame. Then this coordinate position, along with other geometric descriptions we may have in our scene, is passed to the viewing routines.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Unless we specify other attribute values, OpenGL primitives are displayed with a default size and color.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 default color for primitives is white, and the default point size is equal to the size of a single screen pixel.</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We use </a:t>
            </a:r>
            <a:r>
              <a:rPr lang="en-US" sz="1975" b="1" dirty="0" err="1">
                <a:solidFill>
                  <a:srgbClr val="FF0000"/>
                </a:solidFill>
                <a:latin typeface="Cambria" pitchFamily="18" charset="0"/>
              </a:rPr>
              <a:t>glVertex</a:t>
            </a:r>
            <a:r>
              <a:rPr lang="en-US" sz="1975" b="1" dirty="0">
                <a:solidFill>
                  <a:srgbClr val="FF0000"/>
                </a:solidFill>
                <a:latin typeface="Cambria" pitchFamily="18" charset="0"/>
              </a:rPr>
              <a:t>* ( );  </a:t>
            </a:r>
            <a:r>
              <a:rPr lang="en-US" sz="1975" dirty="0">
                <a:solidFill>
                  <a:srgbClr val="002060"/>
                </a:solidFill>
                <a:latin typeface="Cambria" pitchFamily="18" charset="0"/>
              </a:rPr>
              <a:t> OpenGL function to state the coordinate values for a  single position, where the asterisk (*) indicates that suffix codes are required for this function.</a:t>
            </a:r>
          </a:p>
        </p:txBody>
      </p:sp>
      <p:sp>
        <p:nvSpPr>
          <p:cNvPr id="7" name="Rounded Rectangle 6"/>
          <p:cNvSpPr/>
          <p:nvPr/>
        </p:nvSpPr>
        <p:spPr>
          <a:xfrm>
            <a:off x="3386667" y="1095963"/>
            <a:ext cx="549392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Point Functions</a:t>
            </a:r>
          </a:p>
        </p:txBody>
      </p:sp>
    </p:spTree>
    <p:extLst>
      <p:ext uri="{BB962C8B-B14F-4D97-AF65-F5344CB8AC3E}">
        <p14:creationId xmlns:p14="http://schemas.microsoft.com/office/powerpoint/2010/main" val="27795031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13</a:t>
            </a:r>
          </a:p>
        </p:txBody>
      </p:sp>
      <p:sp>
        <p:nvSpPr>
          <p:cNvPr id="14" name="Rectangle 13"/>
          <p:cNvSpPr/>
          <p:nvPr/>
        </p:nvSpPr>
        <p:spPr>
          <a:xfrm>
            <a:off x="752593" y="1848556"/>
            <a:ext cx="11138370" cy="3282950"/>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Calls to </a:t>
            </a:r>
            <a:r>
              <a:rPr lang="en-US" sz="1975" dirty="0" err="1">
                <a:solidFill>
                  <a:srgbClr val="002060"/>
                </a:solidFill>
                <a:latin typeface="Cambria" pitchFamily="18" charset="0"/>
              </a:rPr>
              <a:t>glVertex</a:t>
            </a:r>
            <a:r>
              <a:rPr lang="en-US" sz="1975" dirty="0">
                <a:solidFill>
                  <a:srgbClr val="002060"/>
                </a:solidFill>
                <a:latin typeface="Cambria" pitchFamily="18" charset="0"/>
              </a:rPr>
              <a:t> functions must be placed between a </a:t>
            </a:r>
            <a:r>
              <a:rPr lang="en-US" sz="1975" b="1" dirty="0" err="1">
                <a:solidFill>
                  <a:srgbClr val="FF0000"/>
                </a:solidFill>
                <a:latin typeface="Cambria" pitchFamily="18" charset="0"/>
              </a:rPr>
              <a:t>glBegin</a:t>
            </a:r>
            <a:r>
              <a:rPr lang="en-US" sz="1975" dirty="0">
                <a:solidFill>
                  <a:srgbClr val="002060"/>
                </a:solidFill>
                <a:latin typeface="Cambria" pitchFamily="18" charset="0"/>
              </a:rPr>
              <a:t> function and a </a:t>
            </a:r>
            <a:r>
              <a:rPr lang="en-US" sz="1975" b="1" dirty="0" err="1">
                <a:solidFill>
                  <a:srgbClr val="FF0000"/>
                </a:solidFill>
                <a:latin typeface="Cambria" pitchFamily="18" charset="0"/>
              </a:rPr>
              <a:t>glEnd</a:t>
            </a:r>
            <a:r>
              <a:rPr lang="en-US" sz="1975" dirty="0">
                <a:solidFill>
                  <a:srgbClr val="002060"/>
                </a:solidFill>
                <a:latin typeface="Cambria" pitchFamily="18" charset="0"/>
              </a:rPr>
              <a:t> function. The argument of the </a:t>
            </a:r>
            <a:r>
              <a:rPr lang="en-US" sz="1975" dirty="0" err="1">
                <a:solidFill>
                  <a:srgbClr val="002060"/>
                </a:solidFill>
                <a:latin typeface="Cambria" pitchFamily="18" charset="0"/>
              </a:rPr>
              <a:t>glBegin</a:t>
            </a:r>
            <a:r>
              <a:rPr lang="en-US" sz="1975" dirty="0">
                <a:solidFill>
                  <a:srgbClr val="002060"/>
                </a:solidFill>
                <a:latin typeface="Cambria" pitchFamily="18" charset="0"/>
              </a:rPr>
              <a:t> function is used to identify the kind of output primitive that is to be displayed, and </a:t>
            </a:r>
            <a:r>
              <a:rPr lang="en-US" sz="1975" dirty="0" err="1">
                <a:solidFill>
                  <a:srgbClr val="002060"/>
                </a:solidFill>
                <a:latin typeface="Cambria" pitchFamily="18" charset="0"/>
              </a:rPr>
              <a:t>glEnd</a:t>
            </a:r>
            <a:r>
              <a:rPr lang="en-US" sz="1975" dirty="0">
                <a:solidFill>
                  <a:srgbClr val="002060"/>
                </a:solidFill>
                <a:latin typeface="Cambria" pitchFamily="18" charset="0"/>
              </a:rPr>
              <a:t> takes no arguments.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For point plotting, the argument of the </a:t>
            </a:r>
            <a:r>
              <a:rPr lang="en-US" sz="1975" dirty="0" err="1">
                <a:solidFill>
                  <a:srgbClr val="002060"/>
                </a:solidFill>
                <a:latin typeface="Cambria" pitchFamily="18" charset="0"/>
              </a:rPr>
              <a:t>glBegin</a:t>
            </a:r>
            <a:r>
              <a:rPr lang="en-US" sz="1975" dirty="0">
                <a:solidFill>
                  <a:srgbClr val="002060"/>
                </a:solidFill>
                <a:latin typeface="Cambria" pitchFamily="18" charset="0"/>
              </a:rPr>
              <a:t> function is the symbolic constant </a:t>
            </a:r>
            <a:r>
              <a:rPr lang="en-US" sz="1975" b="1" dirty="0">
                <a:solidFill>
                  <a:srgbClr val="FF0000"/>
                </a:solidFill>
                <a:latin typeface="Cambria" pitchFamily="18" charset="0"/>
              </a:rPr>
              <a:t>GL POINTS</a:t>
            </a:r>
            <a:r>
              <a:rPr lang="en-US" sz="1975" dirty="0">
                <a:solidFill>
                  <a:srgbClr val="002060"/>
                </a:solidFill>
                <a:latin typeface="Cambria" pitchFamily="18" charset="0"/>
              </a:rPr>
              <a:t>. Thus, the form for an OpenGL specification of a point position is</a:t>
            </a:r>
          </a:p>
          <a:p>
            <a:pPr marL="1577382" algn="just">
              <a:lnSpc>
                <a:spcPct val="150000"/>
              </a:lnSpc>
            </a:pPr>
            <a:r>
              <a:rPr lang="en-US" sz="1975" b="1" dirty="0" err="1">
                <a:solidFill>
                  <a:srgbClr val="FF0000"/>
                </a:solidFill>
                <a:latin typeface="Cambria" pitchFamily="18" charset="0"/>
              </a:rPr>
              <a:t>glBegin</a:t>
            </a:r>
            <a:r>
              <a:rPr lang="en-US" sz="1975" b="1" dirty="0">
                <a:solidFill>
                  <a:srgbClr val="FF0000"/>
                </a:solidFill>
                <a:latin typeface="Cambria" pitchFamily="18" charset="0"/>
              </a:rPr>
              <a:t> (GL_POINTS);</a:t>
            </a:r>
          </a:p>
          <a:p>
            <a:pPr marL="1577382" algn="just">
              <a:lnSpc>
                <a:spcPct val="150000"/>
              </a:lnSpc>
            </a:pPr>
            <a:r>
              <a:rPr lang="en-US" sz="1975" b="1" dirty="0">
                <a:solidFill>
                  <a:srgbClr val="FF0000"/>
                </a:solidFill>
                <a:latin typeface="Cambria" pitchFamily="18" charset="0"/>
              </a:rPr>
              <a:t>             </a:t>
            </a:r>
            <a:r>
              <a:rPr lang="en-US" sz="1975" b="1" dirty="0" err="1">
                <a:solidFill>
                  <a:srgbClr val="FF0000"/>
                </a:solidFill>
                <a:latin typeface="Cambria" pitchFamily="18" charset="0"/>
              </a:rPr>
              <a:t>glVertex</a:t>
            </a:r>
            <a:r>
              <a:rPr lang="en-US" sz="1975" b="1" dirty="0">
                <a:solidFill>
                  <a:srgbClr val="FF0000"/>
                </a:solidFill>
                <a:latin typeface="Cambria" pitchFamily="18" charset="0"/>
              </a:rPr>
              <a:t>* ( );</a:t>
            </a:r>
          </a:p>
          <a:p>
            <a:pPr marL="1577382" algn="just">
              <a:lnSpc>
                <a:spcPct val="150000"/>
              </a:lnSpc>
            </a:pPr>
            <a:r>
              <a:rPr lang="en-US" sz="1975" b="1" dirty="0" err="1">
                <a:solidFill>
                  <a:srgbClr val="FF0000"/>
                </a:solidFill>
                <a:latin typeface="Cambria" pitchFamily="18" charset="0"/>
              </a:rPr>
              <a:t>glEnd</a:t>
            </a:r>
            <a:r>
              <a:rPr lang="en-US" sz="1975" b="1" dirty="0">
                <a:solidFill>
                  <a:srgbClr val="FF0000"/>
                </a:solidFill>
                <a:latin typeface="Cambria" pitchFamily="18" charset="0"/>
              </a:rPr>
              <a:t> ( );</a:t>
            </a:r>
          </a:p>
        </p:txBody>
      </p:sp>
      <p:sp>
        <p:nvSpPr>
          <p:cNvPr id="15" name="Rounded Rectangle 14"/>
          <p:cNvSpPr/>
          <p:nvPr/>
        </p:nvSpPr>
        <p:spPr>
          <a:xfrm>
            <a:off x="3386667" y="1095963"/>
            <a:ext cx="549392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Point Functions</a:t>
            </a:r>
          </a:p>
        </p:txBody>
      </p:sp>
    </p:spTree>
    <p:extLst>
      <p:ext uri="{BB962C8B-B14F-4D97-AF65-F5344CB8AC3E}">
        <p14:creationId xmlns:p14="http://schemas.microsoft.com/office/powerpoint/2010/main" val="16564217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14</a:t>
            </a:r>
          </a:p>
        </p:txBody>
      </p:sp>
      <p:sp>
        <p:nvSpPr>
          <p:cNvPr id="10" name="Rectangle 9"/>
          <p:cNvSpPr/>
          <p:nvPr/>
        </p:nvSpPr>
        <p:spPr>
          <a:xfrm>
            <a:off x="752593" y="1893182"/>
            <a:ext cx="11138370" cy="404289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Although the term vertex strictly refers to a “corner” point of a polygon, the point of intersection of the sides of an angle, a point of intersection of an ellipse with its major axis, or other similar coordinate positions on geometric structures, the </a:t>
            </a:r>
            <a:r>
              <a:rPr lang="en-US" sz="1975" dirty="0" err="1">
                <a:solidFill>
                  <a:srgbClr val="002060"/>
                </a:solidFill>
                <a:latin typeface="Cambria" pitchFamily="18" charset="0"/>
              </a:rPr>
              <a:t>glVertex</a:t>
            </a:r>
            <a:r>
              <a:rPr lang="en-US" sz="1975" dirty="0">
                <a:solidFill>
                  <a:srgbClr val="002060"/>
                </a:solidFill>
                <a:latin typeface="Cambria" pitchFamily="18" charset="0"/>
              </a:rPr>
              <a:t> function is used in OpenGL to specify coordinates for any point position. In this way, a single function is used for point, line, and polygon specifications—and, most often, polygon patches are used to describe the objects in a scene.</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Coordinate positions in OpenGL can be given in two, three, or four dimensions. We use a suffix value of 2, 3, or 4 on the </a:t>
            </a:r>
            <a:r>
              <a:rPr lang="en-US" sz="1975" dirty="0" err="1">
                <a:solidFill>
                  <a:srgbClr val="002060"/>
                </a:solidFill>
                <a:latin typeface="Cambria" pitchFamily="18" charset="0"/>
              </a:rPr>
              <a:t>glVertex</a:t>
            </a:r>
            <a:r>
              <a:rPr lang="en-US" sz="1975" dirty="0">
                <a:solidFill>
                  <a:srgbClr val="002060"/>
                </a:solidFill>
                <a:latin typeface="Cambria" pitchFamily="18" charset="0"/>
              </a:rPr>
              <a:t> function to indicate the dimensionality of a coordinate position.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 four-dimensional specification indicates a homogeneous-coordinate representation, where the homogeneous parameter h (the fourth coordinate) is a scaling factor for the Cartesian-coordinate values.</a:t>
            </a:r>
          </a:p>
          <a:p>
            <a:pPr marL="338682" indent="-338682" algn="just">
              <a:buFont typeface="Wingdings" pitchFamily="2" charset="2"/>
              <a:buChar char="ü"/>
            </a:pPr>
            <a:endParaRPr lang="en-US" sz="1975" dirty="0">
              <a:solidFill>
                <a:srgbClr val="002060"/>
              </a:solidFill>
              <a:latin typeface="Cambria" pitchFamily="18" charset="0"/>
            </a:endParaRPr>
          </a:p>
        </p:txBody>
      </p:sp>
      <p:sp>
        <p:nvSpPr>
          <p:cNvPr id="7" name="Rounded Rectangle 6"/>
          <p:cNvSpPr/>
          <p:nvPr/>
        </p:nvSpPr>
        <p:spPr>
          <a:xfrm>
            <a:off x="3386667" y="1095963"/>
            <a:ext cx="549392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Point Functions</a:t>
            </a:r>
          </a:p>
        </p:txBody>
      </p:sp>
    </p:spTree>
    <p:extLst>
      <p:ext uri="{BB962C8B-B14F-4D97-AF65-F5344CB8AC3E}">
        <p14:creationId xmlns:p14="http://schemas.microsoft.com/office/powerpoint/2010/main" val="35442521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15</a:t>
            </a:r>
          </a:p>
        </p:txBody>
      </p:sp>
      <p:sp>
        <p:nvSpPr>
          <p:cNvPr id="10" name="Rounded Rectangle 9"/>
          <p:cNvSpPr/>
          <p:nvPr/>
        </p:nvSpPr>
        <p:spPr>
          <a:xfrm>
            <a:off x="3386667" y="1095963"/>
            <a:ext cx="549392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Point Functions</a:t>
            </a:r>
          </a:p>
        </p:txBody>
      </p:sp>
      <p:sp>
        <p:nvSpPr>
          <p:cNvPr id="13" name="Rectangle 12"/>
          <p:cNvSpPr/>
          <p:nvPr/>
        </p:nvSpPr>
        <p:spPr>
          <a:xfrm>
            <a:off x="752593" y="1893182"/>
            <a:ext cx="11138370" cy="4346869"/>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Homogeneous-coordinate representations are useful for expressing transformation operations in matrix form. Because OpenGL treats two-dimensions as a special case of three dimensions, any (x, y) coordinate specification is equivalent to a three-dimensional specification of (x, y, 0). Furthermore, OpenGL represents vertices internally in four dimensions, so each of these specifications are equivalent to the four-dimensional specification (x, y, 0, 1).</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 We also need to state which data type is to be used for the numerical value specifications of the coordinates. This is accomplished with a second suffix code on the </a:t>
            </a:r>
            <a:r>
              <a:rPr lang="en-US" sz="1975" dirty="0" err="1">
                <a:solidFill>
                  <a:srgbClr val="002060"/>
                </a:solidFill>
                <a:latin typeface="Cambria" pitchFamily="18" charset="0"/>
              </a:rPr>
              <a:t>glVertex</a:t>
            </a:r>
            <a:r>
              <a:rPr lang="en-US" sz="1975" dirty="0">
                <a:solidFill>
                  <a:srgbClr val="002060"/>
                </a:solidFill>
                <a:latin typeface="Cambria" pitchFamily="18" charset="0"/>
              </a:rPr>
              <a:t> function.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Suffix codes for specifying a numerical data type are </a:t>
            </a:r>
            <a:r>
              <a:rPr lang="en-US" sz="1975" dirty="0" err="1">
                <a:solidFill>
                  <a:srgbClr val="002060"/>
                </a:solidFill>
                <a:latin typeface="Cambria" pitchFamily="18" charset="0"/>
              </a:rPr>
              <a:t>i</a:t>
            </a:r>
            <a:r>
              <a:rPr lang="en-US" sz="1975" dirty="0">
                <a:solidFill>
                  <a:srgbClr val="002060"/>
                </a:solidFill>
                <a:latin typeface="Cambria" pitchFamily="18" charset="0"/>
              </a:rPr>
              <a:t> (integer), s (short), f (float), and d (double).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Finally, the coordinate values can be listed explicitly in the </a:t>
            </a:r>
            <a:r>
              <a:rPr lang="en-US" sz="1975" dirty="0" err="1">
                <a:solidFill>
                  <a:srgbClr val="002060"/>
                </a:solidFill>
                <a:latin typeface="Cambria" pitchFamily="18" charset="0"/>
              </a:rPr>
              <a:t>glVertex</a:t>
            </a:r>
            <a:r>
              <a:rPr lang="en-US" sz="1975" dirty="0">
                <a:solidFill>
                  <a:srgbClr val="002060"/>
                </a:solidFill>
                <a:latin typeface="Cambria" pitchFamily="18" charset="0"/>
              </a:rPr>
              <a:t> function, or a single argument can be used that references a coordinate position as an array. If we use an array specification for a coordinate position, we need to append v (for “vector”) as a third suffix code. </a:t>
            </a:r>
          </a:p>
        </p:txBody>
      </p:sp>
    </p:spTree>
    <p:extLst>
      <p:ext uri="{BB962C8B-B14F-4D97-AF65-F5344CB8AC3E}">
        <p14:creationId xmlns:p14="http://schemas.microsoft.com/office/powerpoint/2010/main" val="4195915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16</a:t>
            </a:r>
          </a:p>
        </p:txBody>
      </p:sp>
      <p:sp>
        <p:nvSpPr>
          <p:cNvPr id="10" name="Rectangle 9"/>
          <p:cNvSpPr/>
          <p:nvPr/>
        </p:nvSpPr>
        <p:spPr>
          <a:xfrm>
            <a:off x="752593" y="1730904"/>
            <a:ext cx="11138370" cy="2978973"/>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In the following example, three equally spaced points are plotted along a two dimensional, straight-line path with a slope of 2 (see Fig. below). Coordinates are given as integer pairs:</a:t>
            </a:r>
          </a:p>
          <a:p>
            <a:pPr marL="1462920" algn="just">
              <a:lnSpc>
                <a:spcPct val="150000"/>
              </a:lnSpc>
            </a:pPr>
            <a:r>
              <a:rPr lang="en-US" sz="1975" b="1" dirty="0" err="1">
                <a:solidFill>
                  <a:srgbClr val="FF0000"/>
                </a:solidFill>
                <a:latin typeface="Cambria" pitchFamily="18" charset="0"/>
              </a:rPr>
              <a:t>glBegin</a:t>
            </a:r>
            <a:r>
              <a:rPr lang="en-US" sz="1975" b="1" dirty="0">
                <a:solidFill>
                  <a:srgbClr val="FF0000"/>
                </a:solidFill>
                <a:latin typeface="Cambria" pitchFamily="18" charset="0"/>
              </a:rPr>
              <a:t> (GL_POINTS);</a:t>
            </a:r>
          </a:p>
          <a:p>
            <a:pPr marL="1462920" algn="just">
              <a:lnSpc>
                <a:spcPct val="150000"/>
              </a:lnSpc>
            </a:pPr>
            <a:r>
              <a:rPr lang="en-US" sz="1975" b="1" dirty="0">
                <a:solidFill>
                  <a:srgbClr val="FF0000"/>
                </a:solidFill>
                <a:latin typeface="Cambria" pitchFamily="18" charset="0"/>
              </a:rPr>
              <a:t>glVertex2i (50, 100);</a:t>
            </a:r>
          </a:p>
          <a:p>
            <a:pPr marL="1462920" algn="just">
              <a:lnSpc>
                <a:spcPct val="150000"/>
              </a:lnSpc>
            </a:pPr>
            <a:r>
              <a:rPr lang="en-US" sz="1975" b="1" dirty="0">
                <a:solidFill>
                  <a:srgbClr val="FF0000"/>
                </a:solidFill>
                <a:latin typeface="Cambria" pitchFamily="18" charset="0"/>
              </a:rPr>
              <a:t>glVertex2i (75, 150);</a:t>
            </a:r>
          </a:p>
          <a:p>
            <a:pPr marL="1462920" algn="just">
              <a:lnSpc>
                <a:spcPct val="150000"/>
              </a:lnSpc>
            </a:pPr>
            <a:r>
              <a:rPr lang="en-US" sz="1975" b="1" dirty="0">
                <a:solidFill>
                  <a:srgbClr val="FF0000"/>
                </a:solidFill>
                <a:latin typeface="Cambria" pitchFamily="18" charset="0"/>
              </a:rPr>
              <a:t>glVertex2i (100, 200);</a:t>
            </a:r>
          </a:p>
          <a:p>
            <a:pPr marL="1462920" algn="just">
              <a:lnSpc>
                <a:spcPct val="150000"/>
              </a:lnSpc>
            </a:pPr>
            <a:r>
              <a:rPr lang="en-US" sz="1975" b="1" dirty="0" err="1">
                <a:solidFill>
                  <a:srgbClr val="FF0000"/>
                </a:solidFill>
                <a:latin typeface="Cambria" pitchFamily="18" charset="0"/>
              </a:rPr>
              <a:t>glEnd</a:t>
            </a:r>
            <a:r>
              <a:rPr lang="en-US" sz="1975" b="1" dirty="0">
                <a:solidFill>
                  <a:srgbClr val="FF0000"/>
                </a:solidFill>
                <a:latin typeface="Cambria" pitchFamily="18" charset="0"/>
              </a:rPr>
              <a:t> ( );</a:t>
            </a:r>
          </a:p>
        </p:txBody>
      </p:sp>
      <p:sp>
        <p:nvSpPr>
          <p:cNvPr id="12" name="Rounded Rectangle 11"/>
          <p:cNvSpPr/>
          <p:nvPr/>
        </p:nvSpPr>
        <p:spPr>
          <a:xfrm>
            <a:off x="3386667" y="1095963"/>
            <a:ext cx="549392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Point Functions</a:t>
            </a:r>
          </a:p>
        </p:txBody>
      </p:sp>
      <p:pic>
        <p:nvPicPr>
          <p:cNvPr id="5" name="Picture 4"/>
          <p:cNvPicPr>
            <a:picLocks noChangeAspect="1"/>
          </p:cNvPicPr>
          <p:nvPr/>
        </p:nvPicPr>
        <p:blipFill>
          <a:blip r:embed="rId2"/>
          <a:stretch>
            <a:fillRect/>
          </a:stretch>
        </p:blipFill>
        <p:spPr>
          <a:xfrm>
            <a:off x="7224889" y="2751667"/>
            <a:ext cx="3838222" cy="3153888"/>
          </a:xfrm>
          <a:prstGeom prst="rect">
            <a:avLst/>
          </a:prstGeom>
        </p:spPr>
      </p:pic>
    </p:spTree>
    <p:extLst>
      <p:ext uri="{BB962C8B-B14F-4D97-AF65-F5344CB8AC3E}">
        <p14:creationId xmlns:p14="http://schemas.microsoft.com/office/powerpoint/2010/main" val="34415352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17</a:t>
            </a:r>
          </a:p>
        </p:txBody>
      </p:sp>
      <p:sp>
        <p:nvSpPr>
          <p:cNvPr id="10" name="Rounded Rectangle 9"/>
          <p:cNvSpPr/>
          <p:nvPr/>
        </p:nvSpPr>
        <p:spPr>
          <a:xfrm>
            <a:off x="3386667" y="1095963"/>
            <a:ext cx="549392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Point Functions</a:t>
            </a:r>
          </a:p>
        </p:txBody>
      </p:sp>
      <p:sp>
        <p:nvSpPr>
          <p:cNvPr id="13" name="Rectangle 12"/>
          <p:cNvSpPr/>
          <p:nvPr/>
        </p:nvSpPr>
        <p:spPr>
          <a:xfrm>
            <a:off x="752593" y="1698038"/>
            <a:ext cx="11138370" cy="4650845"/>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Alternatively, we could specify the coordinate values for the preceding points in arrays such as</a:t>
            </a:r>
          </a:p>
          <a:p>
            <a:pPr marL="1362570" algn="just">
              <a:lnSpc>
                <a:spcPct val="150000"/>
              </a:lnSpc>
            </a:pPr>
            <a:r>
              <a:rPr lang="en-US" sz="1975" b="1" dirty="0" err="1">
                <a:solidFill>
                  <a:srgbClr val="FF0000"/>
                </a:solidFill>
                <a:latin typeface="Cambria" pitchFamily="18" charset="0"/>
              </a:rPr>
              <a:t>int</a:t>
            </a:r>
            <a:r>
              <a:rPr lang="en-US" sz="1975" b="1" dirty="0">
                <a:solidFill>
                  <a:srgbClr val="FF0000"/>
                </a:solidFill>
                <a:latin typeface="Cambria" pitchFamily="18" charset="0"/>
              </a:rPr>
              <a:t> point1 [ ] = {50, 100};</a:t>
            </a:r>
          </a:p>
          <a:p>
            <a:pPr marL="1362570" algn="just">
              <a:lnSpc>
                <a:spcPct val="150000"/>
              </a:lnSpc>
            </a:pPr>
            <a:r>
              <a:rPr lang="en-US" sz="1975" b="1" dirty="0" err="1">
                <a:solidFill>
                  <a:srgbClr val="FF0000"/>
                </a:solidFill>
                <a:latin typeface="Cambria" pitchFamily="18" charset="0"/>
              </a:rPr>
              <a:t>int</a:t>
            </a:r>
            <a:r>
              <a:rPr lang="en-US" sz="1975" b="1" dirty="0">
                <a:solidFill>
                  <a:srgbClr val="FF0000"/>
                </a:solidFill>
                <a:latin typeface="Cambria" pitchFamily="18" charset="0"/>
              </a:rPr>
              <a:t> point2 [ ] = {75, 150};</a:t>
            </a:r>
          </a:p>
          <a:p>
            <a:pPr marL="1362570" algn="just">
              <a:lnSpc>
                <a:spcPct val="150000"/>
              </a:lnSpc>
            </a:pPr>
            <a:r>
              <a:rPr lang="en-US" sz="1975" b="1" dirty="0" err="1">
                <a:solidFill>
                  <a:srgbClr val="FF0000"/>
                </a:solidFill>
                <a:latin typeface="Cambria" pitchFamily="18" charset="0"/>
              </a:rPr>
              <a:t>int</a:t>
            </a:r>
            <a:r>
              <a:rPr lang="en-US" sz="1975" b="1" dirty="0">
                <a:solidFill>
                  <a:srgbClr val="FF0000"/>
                </a:solidFill>
                <a:latin typeface="Cambria" pitchFamily="18" charset="0"/>
              </a:rPr>
              <a:t> point3 [ ] = {100, 200};</a:t>
            </a:r>
          </a:p>
          <a:p>
            <a:pPr marL="564471" algn="just"/>
            <a:endParaRPr lang="en-US" sz="1975" b="1" dirty="0">
              <a:solidFill>
                <a:srgbClr val="FF0000"/>
              </a:solidFill>
              <a:latin typeface="Cambria" pitchFamily="18" charset="0"/>
            </a:endParaRPr>
          </a:p>
          <a:p>
            <a:pPr marL="564471" algn="just"/>
            <a:r>
              <a:rPr lang="en-US" sz="1975" dirty="0">
                <a:solidFill>
                  <a:srgbClr val="002060"/>
                </a:solidFill>
                <a:latin typeface="Cambria" pitchFamily="18" charset="0"/>
              </a:rPr>
              <a:t>and call the OpenGL functions for plotting the three points as</a:t>
            </a:r>
          </a:p>
          <a:p>
            <a:pPr marL="1362570" algn="just">
              <a:lnSpc>
                <a:spcPct val="150000"/>
              </a:lnSpc>
              <a:tabLst>
                <a:tab pos="1362570" algn="l"/>
              </a:tabLst>
            </a:pPr>
            <a:r>
              <a:rPr lang="en-US" sz="1975" b="1" dirty="0" err="1">
                <a:solidFill>
                  <a:srgbClr val="FF0000"/>
                </a:solidFill>
                <a:latin typeface="Cambria" pitchFamily="18" charset="0"/>
              </a:rPr>
              <a:t>glBegin</a:t>
            </a:r>
            <a:r>
              <a:rPr lang="en-US" sz="1975" b="1" dirty="0">
                <a:solidFill>
                  <a:srgbClr val="FF0000"/>
                </a:solidFill>
                <a:latin typeface="Cambria" pitchFamily="18" charset="0"/>
              </a:rPr>
              <a:t> (GL_POINTS);</a:t>
            </a:r>
          </a:p>
          <a:p>
            <a:pPr marL="1362570" algn="just">
              <a:lnSpc>
                <a:spcPct val="150000"/>
              </a:lnSpc>
              <a:tabLst>
                <a:tab pos="1362570" algn="l"/>
              </a:tabLst>
            </a:pPr>
            <a:r>
              <a:rPr lang="en-US" sz="1975" b="1" dirty="0">
                <a:solidFill>
                  <a:srgbClr val="FF0000"/>
                </a:solidFill>
                <a:latin typeface="Cambria" pitchFamily="18" charset="0"/>
              </a:rPr>
              <a:t>glVertex2iv (point1);</a:t>
            </a:r>
          </a:p>
          <a:p>
            <a:pPr marL="1362570" algn="just">
              <a:lnSpc>
                <a:spcPct val="150000"/>
              </a:lnSpc>
              <a:tabLst>
                <a:tab pos="1362570" algn="l"/>
              </a:tabLst>
            </a:pPr>
            <a:r>
              <a:rPr lang="en-US" sz="1975" b="1" dirty="0">
                <a:solidFill>
                  <a:srgbClr val="FF0000"/>
                </a:solidFill>
                <a:latin typeface="Cambria" pitchFamily="18" charset="0"/>
              </a:rPr>
              <a:t>glVertex2iv (point2);</a:t>
            </a:r>
          </a:p>
          <a:p>
            <a:pPr marL="1362570" algn="just">
              <a:lnSpc>
                <a:spcPct val="150000"/>
              </a:lnSpc>
              <a:tabLst>
                <a:tab pos="1362570" algn="l"/>
              </a:tabLst>
            </a:pPr>
            <a:r>
              <a:rPr lang="en-US" sz="1975" b="1" dirty="0">
                <a:solidFill>
                  <a:srgbClr val="FF0000"/>
                </a:solidFill>
                <a:latin typeface="Cambria" pitchFamily="18" charset="0"/>
              </a:rPr>
              <a:t>glVertex2iv (point3);</a:t>
            </a:r>
          </a:p>
          <a:p>
            <a:pPr marL="1362570" algn="just">
              <a:lnSpc>
                <a:spcPct val="150000"/>
              </a:lnSpc>
              <a:tabLst>
                <a:tab pos="1362570" algn="l"/>
              </a:tabLst>
            </a:pPr>
            <a:r>
              <a:rPr lang="en-US" sz="1975" b="1" dirty="0" err="1">
                <a:solidFill>
                  <a:srgbClr val="FF0000"/>
                </a:solidFill>
                <a:latin typeface="Cambria" pitchFamily="18" charset="0"/>
              </a:rPr>
              <a:t>glEnd</a:t>
            </a:r>
            <a:r>
              <a:rPr lang="en-US" sz="1975" b="1" dirty="0">
                <a:solidFill>
                  <a:srgbClr val="FF0000"/>
                </a:solidFill>
                <a:latin typeface="Cambria" pitchFamily="18" charset="0"/>
              </a:rPr>
              <a:t> ( );</a:t>
            </a:r>
          </a:p>
        </p:txBody>
      </p:sp>
    </p:spTree>
    <p:extLst>
      <p:ext uri="{BB962C8B-B14F-4D97-AF65-F5344CB8AC3E}">
        <p14:creationId xmlns:p14="http://schemas.microsoft.com/office/powerpoint/2010/main" val="18611768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18</a:t>
            </a:r>
          </a:p>
        </p:txBody>
      </p:sp>
      <p:sp>
        <p:nvSpPr>
          <p:cNvPr id="10" name="Rectangle 9"/>
          <p:cNvSpPr/>
          <p:nvPr/>
        </p:nvSpPr>
        <p:spPr>
          <a:xfrm>
            <a:off x="752593" y="1730905"/>
            <a:ext cx="11138370" cy="313096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In addition, here is an example of specifying two point positions in a three dimensional world reference frame.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this case, we give the coordinates as explicit floating-point values:</a:t>
            </a:r>
          </a:p>
          <a:p>
            <a:pPr marL="1362570" algn="just">
              <a:lnSpc>
                <a:spcPct val="150000"/>
              </a:lnSpc>
              <a:tabLst>
                <a:tab pos="1633829" algn="l"/>
              </a:tabLst>
            </a:pPr>
            <a:r>
              <a:rPr lang="en-US" sz="1975" b="1" dirty="0" err="1">
                <a:solidFill>
                  <a:srgbClr val="FF0000"/>
                </a:solidFill>
                <a:latin typeface="Cambria" pitchFamily="18" charset="0"/>
              </a:rPr>
              <a:t>glBegin</a:t>
            </a:r>
            <a:r>
              <a:rPr lang="en-US" sz="1975" b="1" dirty="0">
                <a:solidFill>
                  <a:srgbClr val="FF0000"/>
                </a:solidFill>
                <a:latin typeface="Cambria" pitchFamily="18" charset="0"/>
              </a:rPr>
              <a:t> (GL_POINTS);</a:t>
            </a:r>
          </a:p>
          <a:p>
            <a:pPr marL="1362570" algn="just">
              <a:lnSpc>
                <a:spcPct val="150000"/>
              </a:lnSpc>
              <a:tabLst>
                <a:tab pos="1633829" algn="l"/>
              </a:tabLst>
            </a:pPr>
            <a:r>
              <a:rPr lang="en-US" sz="1975" b="1" dirty="0">
                <a:solidFill>
                  <a:srgbClr val="FF0000"/>
                </a:solidFill>
                <a:latin typeface="Cambria" pitchFamily="18" charset="0"/>
              </a:rPr>
              <a:t>glVertex3f (-78.05, 909.72, 14.60);</a:t>
            </a:r>
          </a:p>
          <a:p>
            <a:pPr marL="1362570" algn="just">
              <a:lnSpc>
                <a:spcPct val="150000"/>
              </a:lnSpc>
              <a:tabLst>
                <a:tab pos="1633829" algn="l"/>
              </a:tabLst>
            </a:pPr>
            <a:r>
              <a:rPr lang="en-US" sz="1975" b="1" dirty="0">
                <a:solidFill>
                  <a:srgbClr val="FF0000"/>
                </a:solidFill>
                <a:latin typeface="Cambria" pitchFamily="18" charset="0"/>
              </a:rPr>
              <a:t>glVertex3f (261.91, -5200.67, 188.33);</a:t>
            </a:r>
          </a:p>
          <a:p>
            <a:pPr marL="1362570" algn="just">
              <a:lnSpc>
                <a:spcPct val="150000"/>
              </a:lnSpc>
              <a:tabLst>
                <a:tab pos="1633829" algn="l"/>
              </a:tabLst>
            </a:pPr>
            <a:r>
              <a:rPr lang="en-US" sz="1975" b="1" dirty="0" err="1">
                <a:solidFill>
                  <a:srgbClr val="FF0000"/>
                </a:solidFill>
                <a:latin typeface="Cambria" pitchFamily="18" charset="0"/>
              </a:rPr>
              <a:t>glEnd</a:t>
            </a:r>
            <a:r>
              <a:rPr lang="en-US" sz="1975" b="1" dirty="0">
                <a:solidFill>
                  <a:srgbClr val="FF0000"/>
                </a:solidFill>
                <a:latin typeface="Cambria" pitchFamily="18" charset="0"/>
              </a:rPr>
              <a:t> ( );</a:t>
            </a:r>
          </a:p>
        </p:txBody>
      </p:sp>
      <p:sp>
        <p:nvSpPr>
          <p:cNvPr id="7" name="Rounded Rectangle 6"/>
          <p:cNvSpPr/>
          <p:nvPr/>
        </p:nvSpPr>
        <p:spPr>
          <a:xfrm>
            <a:off x="3386667" y="1095963"/>
            <a:ext cx="5493926"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OpenGL Point Functions</a:t>
            </a:r>
          </a:p>
        </p:txBody>
      </p:sp>
    </p:spTree>
    <p:extLst>
      <p:ext uri="{BB962C8B-B14F-4D97-AF65-F5344CB8AC3E}">
        <p14:creationId xmlns:p14="http://schemas.microsoft.com/office/powerpoint/2010/main" val="1817394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Module 1</a:t>
            </a:r>
            <a:r>
              <a:rPr lang="en-US" sz="2370" dirty="0"/>
              <a:t> </a:t>
            </a:r>
          </a:p>
        </p:txBody>
      </p:sp>
      <p:sp>
        <p:nvSpPr>
          <p:cNvPr id="9" name="Rectangle 8"/>
          <p:cNvSpPr/>
          <p:nvPr/>
        </p:nvSpPr>
        <p:spPr>
          <a:xfrm>
            <a:off x="752593" y="2074334"/>
            <a:ext cx="11138370" cy="2523007"/>
          </a:xfrm>
          <a:prstGeom prst="rect">
            <a:avLst/>
          </a:prstGeom>
        </p:spPr>
        <p:txBody>
          <a:bodyPr wrap="square">
            <a:spAutoFit/>
          </a:bodyPr>
          <a:lstStyle/>
          <a:p>
            <a:pPr algn="just"/>
            <a:r>
              <a:rPr lang="en-US" sz="1975" b="1" i="1" dirty="0">
                <a:solidFill>
                  <a:srgbClr val="002060"/>
                </a:solidFill>
                <a:latin typeface="Bookman Old Style" panose="02050604050505020204" pitchFamily="18" charset="0"/>
              </a:rPr>
              <a:t>Computer Graphics and OpenGL</a:t>
            </a:r>
          </a:p>
          <a:p>
            <a:pPr algn="just"/>
            <a:endParaRPr lang="en-US" sz="1975" b="1" dirty="0">
              <a:solidFill>
                <a:srgbClr val="002060"/>
              </a:solidFill>
              <a:latin typeface="Cambria" pitchFamily="18" charset="0"/>
            </a:endParaRPr>
          </a:p>
          <a:p>
            <a:pPr marL="559767" algn="just"/>
            <a:r>
              <a:rPr lang="en-US" sz="1975" b="1" i="1" dirty="0">
                <a:solidFill>
                  <a:srgbClr val="002060"/>
                </a:solidFill>
                <a:latin typeface="Bookman Old Style" panose="02050604050505020204" pitchFamily="18" charset="0"/>
              </a:rPr>
              <a:t>Computer Graphics: </a:t>
            </a:r>
            <a:r>
              <a:rPr lang="en-US" sz="1975" i="1" dirty="0">
                <a:solidFill>
                  <a:srgbClr val="002060"/>
                </a:solidFill>
                <a:latin typeface="Bookman Old Style" panose="02050604050505020204" pitchFamily="18" charset="0"/>
              </a:rPr>
              <a:t>Application of Computer Graphics.</a:t>
            </a:r>
          </a:p>
          <a:p>
            <a:pPr marL="559767" algn="just"/>
            <a:endParaRPr lang="en-US" sz="1975" i="1" dirty="0">
              <a:solidFill>
                <a:srgbClr val="002060"/>
              </a:solidFill>
              <a:latin typeface="Bookman Old Style" panose="02050604050505020204" pitchFamily="18" charset="0"/>
            </a:endParaRPr>
          </a:p>
          <a:p>
            <a:pPr marL="559767" algn="just"/>
            <a:r>
              <a:rPr lang="en-US" sz="1975" b="1" i="1" dirty="0">
                <a:solidFill>
                  <a:srgbClr val="002060"/>
                </a:solidFill>
                <a:latin typeface="Bookman Old Style" panose="02050604050505020204" pitchFamily="18" charset="0"/>
              </a:rPr>
              <a:t>OpenGL: </a:t>
            </a:r>
            <a:r>
              <a:rPr lang="en-US" sz="1975" i="1" dirty="0">
                <a:solidFill>
                  <a:srgbClr val="002060"/>
                </a:solidFill>
                <a:latin typeface="Bookman Old Style" panose="02050604050505020204" pitchFamily="18" charset="0"/>
              </a:rPr>
              <a:t>Introduction to OpenGL, coordinate reference frames, specifying two-dimensional world coordinate reference frames in OpenGL, OpenGL point functions, OpenGL line functions, point attributes, line attributes, curve attributes, OpenGL fill area functions, OpenGL Vertex arrays, Line drawing algorithm- </a:t>
            </a:r>
            <a:r>
              <a:rPr lang="en-US" sz="1975" i="1" dirty="0" err="1">
                <a:solidFill>
                  <a:srgbClr val="002060"/>
                </a:solidFill>
                <a:latin typeface="Bookman Old Style" panose="02050604050505020204" pitchFamily="18" charset="0"/>
              </a:rPr>
              <a:t>Bresenham’s</a:t>
            </a:r>
            <a:r>
              <a:rPr lang="en-US" sz="1975" i="1" dirty="0">
                <a:solidFill>
                  <a:srgbClr val="002060"/>
                </a:solidFill>
                <a:latin typeface="Bookman Old Style" panose="02050604050505020204" pitchFamily="18" charset="0"/>
              </a:rPr>
              <a:t>.</a:t>
            </a:r>
          </a:p>
        </p:txBody>
      </p:sp>
    </p:spTree>
    <p:extLst>
      <p:ext uri="{BB962C8B-B14F-4D97-AF65-F5344CB8AC3E}">
        <p14:creationId xmlns:p14="http://schemas.microsoft.com/office/powerpoint/2010/main" val="3269768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19</a:t>
            </a:r>
          </a:p>
        </p:txBody>
      </p:sp>
      <p:sp>
        <p:nvSpPr>
          <p:cNvPr id="6" name="Rounded Rectangle 5"/>
          <p:cNvSpPr/>
          <p:nvPr/>
        </p:nvSpPr>
        <p:spPr>
          <a:xfrm>
            <a:off x="3386667" y="1095963"/>
            <a:ext cx="5268148"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Line Functions</a:t>
            </a:r>
            <a:endParaRPr lang="en-US" sz="2370" dirty="0"/>
          </a:p>
        </p:txBody>
      </p:sp>
      <p:sp>
        <p:nvSpPr>
          <p:cNvPr id="8" name="Rectangle 7"/>
          <p:cNvSpPr/>
          <p:nvPr/>
        </p:nvSpPr>
        <p:spPr>
          <a:xfrm>
            <a:off x="752593" y="1848555"/>
            <a:ext cx="11138370" cy="404289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Graphics packages typically provide a function for specifying one or more straight-line segments, where each line segment is defined by two endpoint coordinate positions.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OpenGL, we select a single endpoint coordinate position using the </a:t>
            </a:r>
            <a:r>
              <a:rPr lang="en-US" sz="1975" b="1" dirty="0" err="1">
                <a:solidFill>
                  <a:srgbClr val="C00000"/>
                </a:solidFill>
                <a:latin typeface="Cambria" pitchFamily="18" charset="0"/>
              </a:rPr>
              <a:t>glVertex</a:t>
            </a:r>
            <a:r>
              <a:rPr lang="en-US" sz="1975" b="1" dirty="0">
                <a:solidFill>
                  <a:srgbClr val="C00000"/>
                </a:solidFill>
                <a:latin typeface="Cambria" pitchFamily="18" charset="0"/>
              </a:rPr>
              <a:t> </a:t>
            </a:r>
            <a:r>
              <a:rPr lang="en-US" sz="1975" dirty="0">
                <a:solidFill>
                  <a:srgbClr val="002060"/>
                </a:solidFill>
                <a:latin typeface="Cambria" pitchFamily="18" charset="0"/>
              </a:rPr>
              <a:t>function, just as we did for a point position.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And we enclose a list of </a:t>
            </a:r>
            <a:r>
              <a:rPr lang="en-US" sz="1975" dirty="0" err="1">
                <a:solidFill>
                  <a:srgbClr val="002060"/>
                </a:solidFill>
                <a:latin typeface="Cambria" pitchFamily="18" charset="0"/>
              </a:rPr>
              <a:t>glVertex</a:t>
            </a:r>
            <a:r>
              <a:rPr lang="en-US" sz="1975" dirty="0">
                <a:solidFill>
                  <a:srgbClr val="002060"/>
                </a:solidFill>
                <a:latin typeface="Cambria" pitchFamily="18" charset="0"/>
              </a:rPr>
              <a:t> functions between the </a:t>
            </a:r>
            <a:r>
              <a:rPr lang="en-US" sz="1975" b="1" dirty="0" err="1">
                <a:solidFill>
                  <a:srgbClr val="C00000"/>
                </a:solidFill>
                <a:latin typeface="Cambria" pitchFamily="18" charset="0"/>
              </a:rPr>
              <a:t>glBegin</a:t>
            </a:r>
            <a:r>
              <a:rPr lang="en-US" sz="1975" b="1" dirty="0">
                <a:solidFill>
                  <a:srgbClr val="C00000"/>
                </a:solidFill>
                <a:latin typeface="Cambria" pitchFamily="18" charset="0"/>
              </a:rPr>
              <a:t>/</a:t>
            </a:r>
            <a:r>
              <a:rPr lang="en-US" sz="1975" b="1" dirty="0" err="1">
                <a:solidFill>
                  <a:srgbClr val="C00000"/>
                </a:solidFill>
                <a:latin typeface="Cambria" pitchFamily="18" charset="0"/>
              </a:rPr>
              <a:t>glEnd</a:t>
            </a:r>
            <a:r>
              <a:rPr lang="en-US" sz="1975" dirty="0">
                <a:solidFill>
                  <a:srgbClr val="002060"/>
                </a:solidFill>
                <a:latin typeface="Cambria" pitchFamily="18" charset="0"/>
              </a:rPr>
              <a:t> pair. But now we use a symbolic constant as the argument for the </a:t>
            </a:r>
            <a:r>
              <a:rPr lang="en-US" sz="1975" dirty="0" err="1">
                <a:solidFill>
                  <a:srgbClr val="002060"/>
                </a:solidFill>
                <a:latin typeface="Cambria" pitchFamily="18" charset="0"/>
              </a:rPr>
              <a:t>glBegin</a:t>
            </a:r>
            <a:r>
              <a:rPr lang="en-US" sz="1975" dirty="0">
                <a:solidFill>
                  <a:srgbClr val="002060"/>
                </a:solidFill>
                <a:latin typeface="Cambria" pitchFamily="18" charset="0"/>
              </a:rPr>
              <a:t> function that interprets a list of positions as the endpoint coordinates for line segments.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There are three symbolic constants in OpenGL that we can use to specify how a list of endpoint positions should be connected to form a set of straight-line segments. By default, each symbolic constant displays solid, white lines.</a:t>
            </a:r>
          </a:p>
        </p:txBody>
      </p:sp>
    </p:spTree>
    <p:extLst>
      <p:ext uri="{BB962C8B-B14F-4D97-AF65-F5344CB8AC3E}">
        <p14:creationId xmlns:p14="http://schemas.microsoft.com/office/powerpoint/2010/main" val="41387808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20</a:t>
            </a:r>
          </a:p>
        </p:txBody>
      </p:sp>
      <p:sp>
        <p:nvSpPr>
          <p:cNvPr id="10" name="Rectangle 9"/>
          <p:cNvSpPr/>
          <p:nvPr/>
        </p:nvSpPr>
        <p:spPr>
          <a:xfrm>
            <a:off x="752593" y="1848555"/>
            <a:ext cx="11138370" cy="2826985"/>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 set of straight-line segments between each successive pair of endpoints in a list is generated using the primitive line constant GL LINES.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general, this will result in a set of unconnected lines unless some coordinate positions are repeated, because OpenGL considers lines to be connected only if they share a vertex; lines that cross but do not share a vertex are still considered to be unconnected.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Nothing is displayed if only one endpoint is specified, and the last endpoint is not processed if the number of endpoints listed is odd.</a:t>
            </a:r>
          </a:p>
        </p:txBody>
      </p:sp>
      <p:sp>
        <p:nvSpPr>
          <p:cNvPr id="7" name="Rounded Rectangle 6"/>
          <p:cNvSpPr/>
          <p:nvPr/>
        </p:nvSpPr>
        <p:spPr>
          <a:xfrm>
            <a:off x="3386667" y="1095963"/>
            <a:ext cx="5268148"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Line Functions</a:t>
            </a:r>
            <a:endParaRPr lang="en-US" sz="2370" dirty="0"/>
          </a:p>
        </p:txBody>
      </p:sp>
    </p:spTree>
    <p:extLst>
      <p:ext uri="{BB962C8B-B14F-4D97-AF65-F5344CB8AC3E}">
        <p14:creationId xmlns:p14="http://schemas.microsoft.com/office/powerpoint/2010/main" val="16273696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21</a:t>
            </a:r>
          </a:p>
        </p:txBody>
      </p:sp>
      <p:sp>
        <p:nvSpPr>
          <p:cNvPr id="10" name="Rectangle 9"/>
          <p:cNvSpPr/>
          <p:nvPr/>
        </p:nvSpPr>
        <p:spPr>
          <a:xfrm>
            <a:off x="752593" y="1881423"/>
            <a:ext cx="11138370" cy="1004121"/>
          </a:xfrm>
          <a:prstGeom prst="rect">
            <a:avLst/>
          </a:prstGeom>
        </p:spPr>
        <p:txBody>
          <a:bodyPr wrap="square">
            <a:spAutoFit/>
          </a:bodyPr>
          <a:lstStyle/>
          <a:p>
            <a:pPr marL="401401" indent="-338682" algn="just">
              <a:buFont typeface="Wingdings" pitchFamily="2" charset="2"/>
              <a:buChar char="ü"/>
            </a:pPr>
            <a:r>
              <a:rPr lang="en-US" sz="1975" dirty="0">
                <a:solidFill>
                  <a:srgbClr val="002060"/>
                </a:solidFill>
                <a:latin typeface="Cambria" pitchFamily="18" charset="0"/>
              </a:rPr>
              <a:t>For example, if we have five coordinate positions, labeled p1 through p5, and each is represented as a two-dimensional array, then the following code could generate the display shown in Figure below.</a:t>
            </a:r>
          </a:p>
        </p:txBody>
      </p:sp>
      <p:sp>
        <p:nvSpPr>
          <p:cNvPr id="9" name="Rounded Rectangle 8"/>
          <p:cNvSpPr/>
          <p:nvPr/>
        </p:nvSpPr>
        <p:spPr>
          <a:xfrm>
            <a:off x="3386667" y="1095963"/>
            <a:ext cx="5268148"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Line Functions</a:t>
            </a:r>
            <a:endParaRPr lang="en-US" sz="2370" dirty="0"/>
          </a:p>
        </p:txBody>
      </p:sp>
      <p:sp>
        <p:nvSpPr>
          <p:cNvPr id="8" name="Rectangle 7"/>
          <p:cNvSpPr/>
          <p:nvPr/>
        </p:nvSpPr>
        <p:spPr>
          <a:xfrm>
            <a:off x="1354667" y="3181759"/>
            <a:ext cx="3010370" cy="2219031"/>
          </a:xfrm>
          <a:prstGeom prst="rect">
            <a:avLst/>
          </a:prstGeom>
        </p:spPr>
        <p:txBody>
          <a:bodyPr wrap="square">
            <a:spAutoFit/>
          </a:bodyPr>
          <a:lstStyle/>
          <a:p>
            <a:r>
              <a:rPr lang="en-US" sz="1975" b="1" dirty="0" err="1">
                <a:solidFill>
                  <a:srgbClr val="0070C0"/>
                </a:solidFill>
                <a:latin typeface="Cambria Math" panose="02040503050406030204" pitchFamily="18" charset="0"/>
                <a:ea typeface="Cambria Math" panose="02040503050406030204" pitchFamily="18" charset="0"/>
              </a:rPr>
              <a:t>glBegin</a:t>
            </a:r>
            <a:r>
              <a:rPr lang="en-US" sz="1975" b="1" dirty="0">
                <a:solidFill>
                  <a:srgbClr val="0070C0"/>
                </a:solidFill>
                <a:latin typeface="Cambria Math" panose="02040503050406030204" pitchFamily="18" charset="0"/>
                <a:ea typeface="Cambria Math" panose="02040503050406030204" pitchFamily="18" charset="0"/>
              </a:rPr>
              <a:t> (GL_LINES);</a:t>
            </a:r>
          </a:p>
          <a:p>
            <a:pPr marL="401401"/>
            <a:r>
              <a:rPr lang="en-US" sz="1975" b="1" dirty="0">
                <a:solidFill>
                  <a:srgbClr val="0070C0"/>
                </a:solidFill>
                <a:latin typeface="Cambria Math" panose="02040503050406030204" pitchFamily="18" charset="0"/>
                <a:ea typeface="Cambria Math" panose="02040503050406030204" pitchFamily="18" charset="0"/>
              </a:rPr>
              <a:t>glVertex2iv (p1);</a:t>
            </a:r>
          </a:p>
          <a:p>
            <a:pPr marL="401401"/>
            <a:r>
              <a:rPr lang="en-US" sz="1975" b="1" dirty="0">
                <a:solidFill>
                  <a:srgbClr val="0070C0"/>
                </a:solidFill>
                <a:latin typeface="Cambria Math" panose="02040503050406030204" pitchFamily="18" charset="0"/>
                <a:ea typeface="Cambria Math" panose="02040503050406030204" pitchFamily="18" charset="0"/>
              </a:rPr>
              <a:t>glVertex2iv (p2);</a:t>
            </a:r>
          </a:p>
          <a:p>
            <a:pPr marL="401401"/>
            <a:r>
              <a:rPr lang="en-US" sz="1975" b="1" dirty="0">
                <a:solidFill>
                  <a:srgbClr val="0070C0"/>
                </a:solidFill>
                <a:latin typeface="Cambria Math" panose="02040503050406030204" pitchFamily="18" charset="0"/>
                <a:ea typeface="Cambria Math" panose="02040503050406030204" pitchFamily="18" charset="0"/>
              </a:rPr>
              <a:t>glVertex2iv (p3);</a:t>
            </a:r>
          </a:p>
          <a:p>
            <a:pPr marL="401401"/>
            <a:r>
              <a:rPr lang="en-US" sz="1975" b="1" dirty="0">
                <a:solidFill>
                  <a:srgbClr val="0070C0"/>
                </a:solidFill>
                <a:latin typeface="Cambria Math" panose="02040503050406030204" pitchFamily="18" charset="0"/>
                <a:ea typeface="Cambria Math" panose="02040503050406030204" pitchFamily="18" charset="0"/>
              </a:rPr>
              <a:t>glVertex2iv (p4);</a:t>
            </a:r>
          </a:p>
          <a:p>
            <a:pPr marL="401401"/>
            <a:r>
              <a:rPr lang="en-US" sz="1975" b="1" dirty="0">
                <a:solidFill>
                  <a:srgbClr val="0070C0"/>
                </a:solidFill>
                <a:latin typeface="Cambria Math" panose="02040503050406030204" pitchFamily="18" charset="0"/>
                <a:ea typeface="Cambria Math" panose="02040503050406030204" pitchFamily="18" charset="0"/>
              </a:rPr>
              <a:t>glVertex2iv (p5);</a:t>
            </a:r>
          </a:p>
          <a:p>
            <a:r>
              <a:rPr lang="en-US" sz="1975" b="1" dirty="0" err="1">
                <a:solidFill>
                  <a:srgbClr val="0070C0"/>
                </a:solidFill>
                <a:latin typeface="Cambria Math" panose="02040503050406030204" pitchFamily="18" charset="0"/>
                <a:ea typeface="Cambria Math" panose="02040503050406030204" pitchFamily="18" charset="0"/>
              </a:rPr>
              <a:t>glEnd</a:t>
            </a:r>
            <a:r>
              <a:rPr lang="en-US" sz="1975" b="1" dirty="0">
                <a:solidFill>
                  <a:srgbClr val="0070C0"/>
                </a:solidFill>
                <a:latin typeface="Cambria Math" panose="02040503050406030204" pitchFamily="18" charset="0"/>
                <a:ea typeface="Cambria Math" panose="02040503050406030204" pitchFamily="18" charset="0"/>
              </a:rPr>
              <a:t> ( );</a:t>
            </a:r>
            <a:endParaRPr lang="en-US" sz="1975" dirty="0">
              <a:solidFill>
                <a:srgbClr val="0070C0"/>
              </a:solidFill>
              <a:latin typeface="Cambria Math" panose="02040503050406030204" pitchFamily="18" charset="0"/>
              <a:ea typeface="Cambria Math" panose="02040503050406030204" pitchFamily="18" charset="0"/>
            </a:endParaRPr>
          </a:p>
        </p:txBody>
      </p:sp>
      <p:pic>
        <p:nvPicPr>
          <p:cNvPr id="11" name="Picture 10"/>
          <p:cNvPicPr>
            <a:picLocks noChangeAspect="1"/>
          </p:cNvPicPr>
          <p:nvPr/>
        </p:nvPicPr>
        <p:blipFill>
          <a:blip r:embed="rId2"/>
          <a:stretch>
            <a:fillRect/>
          </a:stretch>
        </p:blipFill>
        <p:spPr>
          <a:xfrm>
            <a:off x="4092222" y="2764494"/>
            <a:ext cx="3480741" cy="3053559"/>
          </a:xfrm>
          <a:prstGeom prst="rect">
            <a:avLst/>
          </a:prstGeom>
        </p:spPr>
      </p:pic>
      <p:sp>
        <p:nvSpPr>
          <p:cNvPr id="12" name="Rectangle 11"/>
          <p:cNvSpPr/>
          <p:nvPr/>
        </p:nvSpPr>
        <p:spPr>
          <a:xfrm>
            <a:off x="7977481" y="2919873"/>
            <a:ext cx="3762963" cy="2553405"/>
          </a:xfrm>
          <a:prstGeom prst="rect">
            <a:avLst/>
          </a:prstGeom>
        </p:spPr>
        <p:txBody>
          <a:bodyPr wrap="square">
            <a:spAutoFit/>
          </a:bodyPr>
          <a:lstStyle/>
          <a:p>
            <a:pPr algn="just"/>
            <a:r>
              <a:rPr lang="en-US" sz="1778" dirty="0">
                <a:solidFill>
                  <a:schemeClr val="accent6">
                    <a:lumMod val="75000"/>
                  </a:schemeClr>
                </a:solidFill>
                <a:latin typeface="Cambria Math" panose="02040503050406030204" pitchFamily="18" charset="0"/>
                <a:ea typeface="Cambria Math" panose="02040503050406030204" pitchFamily="18" charset="0"/>
              </a:rPr>
              <a:t>Thus, we obtain one line segment between the first and second coordinate positions and another line segment between the third and fourth positions. </a:t>
            </a:r>
          </a:p>
          <a:p>
            <a:pPr algn="just"/>
            <a:endParaRPr lang="en-US" sz="1778" dirty="0">
              <a:solidFill>
                <a:schemeClr val="accent6">
                  <a:lumMod val="75000"/>
                </a:schemeClr>
              </a:solidFill>
              <a:latin typeface="Cambria Math" panose="02040503050406030204" pitchFamily="18" charset="0"/>
              <a:ea typeface="Cambria Math" panose="02040503050406030204" pitchFamily="18" charset="0"/>
            </a:endParaRPr>
          </a:p>
          <a:p>
            <a:pPr algn="just"/>
            <a:r>
              <a:rPr lang="en-US" sz="1778" dirty="0">
                <a:solidFill>
                  <a:schemeClr val="accent6">
                    <a:lumMod val="75000"/>
                  </a:schemeClr>
                </a:solidFill>
                <a:latin typeface="Cambria Math" panose="02040503050406030204" pitchFamily="18" charset="0"/>
                <a:ea typeface="Cambria Math" panose="02040503050406030204" pitchFamily="18" charset="0"/>
              </a:rPr>
              <a:t>In this case, the number of specified endpoints is odd, so the last coordinate position is ignored.</a:t>
            </a:r>
          </a:p>
        </p:txBody>
      </p:sp>
    </p:spTree>
    <p:extLst>
      <p:ext uri="{BB962C8B-B14F-4D97-AF65-F5344CB8AC3E}">
        <p14:creationId xmlns:p14="http://schemas.microsoft.com/office/powerpoint/2010/main" val="30868460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22</a:t>
            </a:r>
          </a:p>
        </p:txBody>
      </p:sp>
      <p:sp>
        <p:nvSpPr>
          <p:cNvPr id="10" name="Rectangle 9"/>
          <p:cNvSpPr/>
          <p:nvPr/>
        </p:nvSpPr>
        <p:spPr>
          <a:xfrm>
            <a:off x="752593" y="1727964"/>
            <a:ext cx="11138370" cy="3130962"/>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With the OpenGL primitive constant GL LINE STRIP, we obtain a polyline.</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this case, the display is a sequence of connected line segments between the first endpoint in the list and the last endpoint.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The first line segment in the polyline is displayed between the first endpoint and the second endpoint; the second line segment is between the second and third endpoints; and so forth, up to the last line endpoint.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Nothing is displayed if we do not list at least two coordinate positions.</a:t>
            </a:r>
          </a:p>
        </p:txBody>
      </p:sp>
      <p:sp>
        <p:nvSpPr>
          <p:cNvPr id="8" name="Rounded Rectangle 7"/>
          <p:cNvSpPr/>
          <p:nvPr/>
        </p:nvSpPr>
        <p:spPr>
          <a:xfrm>
            <a:off x="3386667" y="1095963"/>
            <a:ext cx="5268148"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Line Functions</a:t>
            </a:r>
            <a:endParaRPr lang="en-US" sz="2370" dirty="0"/>
          </a:p>
        </p:txBody>
      </p:sp>
    </p:spTree>
    <p:extLst>
      <p:ext uri="{BB962C8B-B14F-4D97-AF65-F5344CB8AC3E}">
        <p14:creationId xmlns:p14="http://schemas.microsoft.com/office/powerpoint/2010/main" val="27543469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23</a:t>
            </a:r>
          </a:p>
        </p:txBody>
      </p:sp>
      <p:sp>
        <p:nvSpPr>
          <p:cNvPr id="8" name="Rectangle 7"/>
          <p:cNvSpPr/>
          <p:nvPr/>
        </p:nvSpPr>
        <p:spPr>
          <a:xfrm>
            <a:off x="752593" y="1727964"/>
            <a:ext cx="11138370" cy="1003124"/>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Using the same five coordinate positions as in the previous example, we obtain the display in Figure below with the code.</a:t>
            </a:r>
          </a:p>
          <a:p>
            <a:pPr marL="338682" indent="-338682" algn="just">
              <a:buFont typeface="Wingdings" pitchFamily="2" charset="2"/>
              <a:buChar char="ü"/>
            </a:pPr>
            <a:endParaRPr lang="en-US" sz="1975" dirty="0">
              <a:solidFill>
                <a:srgbClr val="002060"/>
              </a:solidFill>
              <a:latin typeface="Cambria" pitchFamily="18" charset="0"/>
            </a:endParaRPr>
          </a:p>
        </p:txBody>
      </p:sp>
      <p:sp>
        <p:nvSpPr>
          <p:cNvPr id="5" name="Rectangle 4"/>
          <p:cNvSpPr/>
          <p:nvPr/>
        </p:nvSpPr>
        <p:spPr>
          <a:xfrm>
            <a:off x="1560734" y="2978574"/>
            <a:ext cx="3651866" cy="2006247"/>
          </a:xfrm>
          <a:prstGeom prst="rect">
            <a:avLst/>
          </a:prstGeom>
        </p:spPr>
        <p:txBody>
          <a:bodyPr wrap="square">
            <a:spAutoFit/>
          </a:bodyPr>
          <a:lstStyle/>
          <a:p>
            <a:r>
              <a:rPr lang="en-US" sz="1778" b="1" dirty="0" err="1">
                <a:solidFill>
                  <a:srgbClr val="0070C0"/>
                </a:solidFill>
                <a:latin typeface="Cambria Math" panose="02040503050406030204" pitchFamily="18" charset="0"/>
                <a:ea typeface="Cambria Math" panose="02040503050406030204" pitchFamily="18" charset="0"/>
              </a:rPr>
              <a:t>glBegin</a:t>
            </a:r>
            <a:r>
              <a:rPr lang="en-US" sz="1778" b="1" dirty="0">
                <a:solidFill>
                  <a:srgbClr val="0070C0"/>
                </a:solidFill>
                <a:latin typeface="Cambria Math" panose="02040503050406030204" pitchFamily="18" charset="0"/>
                <a:ea typeface="Cambria Math" panose="02040503050406030204" pitchFamily="18" charset="0"/>
              </a:rPr>
              <a:t> (GL_LINE_STRIP);</a:t>
            </a:r>
          </a:p>
          <a:p>
            <a:pPr marL="559767"/>
            <a:r>
              <a:rPr lang="en-US" sz="1778" b="1" dirty="0">
                <a:solidFill>
                  <a:srgbClr val="0070C0"/>
                </a:solidFill>
                <a:latin typeface="Cambria Math" panose="02040503050406030204" pitchFamily="18" charset="0"/>
                <a:ea typeface="Cambria Math" panose="02040503050406030204" pitchFamily="18" charset="0"/>
              </a:rPr>
              <a:t>glVertex2iv (p1);</a:t>
            </a:r>
          </a:p>
          <a:p>
            <a:pPr marL="559767"/>
            <a:r>
              <a:rPr lang="en-US" sz="1778" b="1" dirty="0">
                <a:solidFill>
                  <a:srgbClr val="0070C0"/>
                </a:solidFill>
                <a:latin typeface="Cambria Math" panose="02040503050406030204" pitchFamily="18" charset="0"/>
                <a:ea typeface="Cambria Math" panose="02040503050406030204" pitchFamily="18" charset="0"/>
              </a:rPr>
              <a:t>glVertex2iv (p2);</a:t>
            </a:r>
          </a:p>
          <a:p>
            <a:pPr marL="559767"/>
            <a:r>
              <a:rPr lang="en-US" sz="1778" b="1" dirty="0">
                <a:solidFill>
                  <a:srgbClr val="0070C0"/>
                </a:solidFill>
                <a:latin typeface="Cambria Math" panose="02040503050406030204" pitchFamily="18" charset="0"/>
                <a:ea typeface="Cambria Math" panose="02040503050406030204" pitchFamily="18" charset="0"/>
              </a:rPr>
              <a:t>glVertex2iv (p3);</a:t>
            </a:r>
          </a:p>
          <a:p>
            <a:pPr marL="559767"/>
            <a:r>
              <a:rPr lang="en-US" sz="1778" b="1" dirty="0">
                <a:solidFill>
                  <a:srgbClr val="0070C0"/>
                </a:solidFill>
                <a:latin typeface="Cambria Math" panose="02040503050406030204" pitchFamily="18" charset="0"/>
                <a:ea typeface="Cambria Math" panose="02040503050406030204" pitchFamily="18" charset="0"/>
              </a:rPr>
              <a:t>glVertex2iv (p4);</a:t>
            </a:r>
          </a:p>
          <a:p>
            <a:pPr marL="559767"/>
            <a:r>
              <a:rPr lang="en-US" sz="1778" b="1" dirty="0">
                <a:solidFill>
                  <a:srgbClr val="0070C0"/>
                </a:solidFill>
                <a:latin typeface="Cambria Math" panose="02040503050406030204" pitchFamily="18" charset="0"/>
                <a:ea typeface="Cambria Math" panose="02040503050406030204" pitchFamily="18" charset="0"/>
              </a:rPr>
              <a:t>glVertex2iv (p5);</a:t>
            </a:r>
          </a:p>
          <a:p>
            <a:r>
              <a:rPr lang="en-US" sz="1778" b="1" dirty="0" err="1">
                <a:solidFill>
                  <a:srgbClr val="0070C0"/>
                </a:solidFill>
                <a:latin typeface="Cambria Math" panose="02040503050406030204" pitchFamily="18" charset="0"/>
                <a:ea typeface="Cambria Math" panose="02040503050406030204" pitchFamily="18" charset="0"/>
              </a:rPr>
              <a:t>glEnd</a:t>
            </a:r>
            <a:r>
              <a:rPr lang="en-US" sz="1778" b="1" dirty="0">
                <a:solidFill>
                  <a:srgbClr val="0070C0"/>
                </a:solidFill>
                <a:latin typeface="Cambria Math" panose="02040503050406030204" pitchFamily="18" charset="0"/>
                <a:ea typeface="Cambria Math" panose="02040503050406030204" pitchFamily="18" charset="0"/>
              </a:rPr>
              <a:t> ( );</a:t>
            </a:r>
            <a:endParaRPr lang="en-US" sz="1778" dirty="0">
              <a:solidFill>
                <a:srgbClr val="0070C0"/>
              </a:solidFill>
              <a:latin typeface="Cambria Math" panose="02040503050406030204" pitchFamily="18" charset="0"/>
              <a:ea typeface="Cambria Math" panose="02040503050406030204" pitchFamily="18" charset="0"/>
            </a:endParaRPr>
          </a:p>
        </p:txBody>
      </p:sp>
      <p:pic>
        <p:nvPicPr>
          <p:cNvPr id="6" name="Picture 5"/>
          <p:cNvPicPr>
            <a:picLocks noChangeAspect="1"/>
          </p:cNvPicPr>
          <p:nvPr/>
        </p:nvPicPr>
        <p:blipFill>
          <a:blip r:embed="rId2"/>
          <a:stretch>
            <a:fillRect/>
          </a:stretch>
        </p:blipFill>
        <p:spPr>
          <a:xfrm>
            <a:off x="5346991" y="2618843"/>
            <a:ext cx="3157305" cy="2613463"/>
          </a:xfrm>
          <a:prstGeom prst="rect">
            <a:avLst/>
          </a:prstGeom>
        </p:spPr>
      </p:pic>
      <p:sp>
        <p:nvSpPr>
          <p:cNvPr id="9" name="Rounded Rectangle 8"/>
          <p:cNvSpPr/>
          <p:nvPr/>
        </p:nvSpPr>
        <p:spPr>
          <a:xfrm>
            <a:off x="3386667" y="1095963"/>
            <a:ext cx="5268148"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Line Functions</a:t>
            </a:r>
            <a:endParaRPr lang="en-US" sz="2370" dirty="0"/>
          </a:p>
        </p:txBody>
      </p:sp>
    </p:spTree>
    <p:extLst>
      <p:ext uri="{BB962C8B-B14F-4D97-AF65-F5344CB8AC3E}">
        <p14:creationId xmlns:p14="http://schemas.microsoft.com/office/powerpoint/2010/main" val="7798758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24</a:t>
            </a:r>
          </a:p>
        </p:txBody>
      </p:sp>
      <p:sp>
        <p:nvSpPr>
          <p:cNvPr id="6" name="AutoShape 2" descr="Advantages and Disadvantages of Computer Networking - Coding Ninja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7" name="AutoShape 4" descr="Advantages and Disadvantages of Computer Networking - Coding Ninjas"/>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9" name="Rectangle 8"/>
          <p:cNvSpPr/>
          <p:nvPr/>
        </p:nvSpPr>
        <p:spPr>
          <a:xfrm>
            <a:off x="752593" y="1773296"/>
            <a:ext cx="11138370" cy="1915054"/>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The third OpenGL line primitive is GL LINE LOOP, which produces a closed polyline.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Lines are drawn as with GL LINE STRIP, but an additional line is drawn to connect the last coordinate position and the first coordinate position.</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Figure below shows the display of our endpoint list when we select this line option, using the code</a:t>
            </a:r>
          </a:p>
        </p:txBody>
      </p:sp>
      <p:sp>
        <p:nvSpPr>
          <p:cNvPr id="11" name="Rounded Rectangle 10"/>
          <p:cNvSpPr/>
          <p:nvPr/>
        </p:nvSpPr>
        <p:spPr>
          <a:xfrm>
            <a:off x="3386667" y="1095963"/>
            <a:ext cx="5268148"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Line Functions</a:t>
            </a:r>
            <a:endParaRPr lang="en-US" sz="2370" dirty="0"/>
          </a:p>
        </p:txBody>
      </p:sp>
      <p:sp>
        <p:nvSpPr>
          <p:cNvPr id="5" name="Rectangle 4"/>
          <p:cNvSpPr/>
          <p:nvPr/>
        </p:nvSpPr>
        <p:spPr>
          <a:xfrm>
            <a:off x="1797262" y="4034613"/>
            <a:ext cx="3999492" cy="2006247"/>
          </a:xfrm>
          <a:prstGeom prst="rect">
            <a:avLst/>
          </a:prstGeom>
        </p:spPr>
        <p:txBody>
          <a:bodyPr wrap="square">
            <a:spAutoFit/>
          </a:bodyPr>
          <a:lstStyle/>
          <a:p>
            <a:r>
              <a:rPr lang="en-US" sz="1778" b="1" dirty="0" err="1">
                <a:solidFill>
                  <a:srgbClr val="0070C0"/>
                </a:solidFill>
                <a:latin typeface="Cambria Math" panose="02040503050406030204" pitchFamily="18" charset="0"/>
                <a:ea typeface="Cambria Math" panose="02040503050406030204" pitchFamily="18" charset="0"/>
              </a:rPr>
              <a:t>glBegin</a:t>
            </a:r>
            <a:r>
              <a:rPr lang="en-US" sz="1778" b="1" dirty="0">
                <a:solidFill>
                  <a:srgbClr val="0070C0"/>
                </a:solidFill>
                <a:latin typeface="Cambria Math" panose="02040503050406030204" pitchFamily="18" charset="0"/>
                <a:ea typeface="Cambria Math" panose="02040503050406030204" pitchFamily="18" charset="0"/>
              </a:rPr>
              <a:t> (GL_LINE_LOOP);</a:t>
            </a:r>
          </a:p>
          <a:p>
            <a:pPr marL="559767"/>
            <a:r>
              <a:rPr lang="en-US" sz="1778" b="1" dirty="0">
                <a:solidFill>
                  <a:srgbClr val="0070C0"/>
                </a:solidFill>
                <a:latin typeface="Cambria Math" panose="02040503050406030204" pitchFamily="18" charset="0"/>
                <a:ea typeface="Cambria Math" panose="02040503050406030204" pitchFamily="18" charset="0"/>
              </a:rPr>
              <a:t>glVertex2iv (p1);</a:t>
            </a:r>
          </a:p>
          <a:p>
            <a:pPr marL="559767"/>
            <a:r>
              <a:rPr lang="en-US" sz="1778" b="1" dirty="0">
                <a:solidFill>
                  <a:srgbClr val="0070C0"/>
                </a:solidFill>
                <a:latin typeface="Cambria Math" panose="02040503050406030204" pitchFamily="18" charset="0"/>
                <a:ea typeface="Cambria Math" panose="02040503050406030204" pitchFamily="18" charset="0"/>
              </a:rPr>
              <a:t>glVertex2iv (p2);</a:t>
            </a:r>
          </a:p>
          <a:p>
            <a:pPr marL="559767"/>
            <a:r>
              <a:rPr lang="en-US" sz="1778" b="1" dirty="0">
                <a:solidFill>
                  <a:srgbClr val="0070C0"/>
                </a:solidFill>
                <a:latin typeface="Cambria Math" panose="02040503050406030204" pitchFamily="18" charset="0"/>
                <a:ea typeface="Cambria Math" panose="02040503050406030204" pitchFamily="18" charset="0"/>
              </a:rPr>
              <a:t>glVertex2iv (p3);</a:t>
            </a:r>
          </a:p>
          <a:p>
            <a:pPr marL="559767"/>
            <a:r>
              <a:rPr lang="en-US" sz="1778" b="1" dirty="0">
                <a:solidFill>
                  <a:srgbClr val="0070C0"/>
                </a:solidFill>
                <a:latin typeface="Cambria Math" panose="02040503050406030204" pitchFamily="18" charset="0"/>
                <a:ea typeface="Cambria Math" panose="02040503050406030204" pitchFamily="18" charset="0"/>
              </a:rPr>
              <a:t>glVertex2iv (p4);</a:t>
            </a:r>
          </a:p>
          <a:p>
            <a:pPr marL="559767"/>
            <a:r>
              <a:rPr lang="en-US" sz="1778" b="1" dirty="0">
                <a:solidFill>
                  <a:srgbClr val="0070C0"/>
                </a:solidFill>
                <a:latin typeface="Cambria Math" panose="02040503050406030204" pitchFamily="18" charset="0"/>
                <a:ea typeface="Cambria Math" panose="02040503050406030204" pitchFamily="18" charset="0"/>
              </a:rPr>
              <a:t>glVertex2iv (p5);</a:t>
            </a:r>
          </a:p>
          <a:p>
            <a:r>
              <a:rPr lang="en-US" sz="1778" b="1" dirty="0" err="1">
                <a:solidFill>
                  <a:srgbClr val="0070C0"/>
                </a:solidFill>
                <a:latin typeface="Cambria Math" panose="02040503050406030204" pitchFamily="18" charset="0"/>
                <a:ea typeface="Cambria Math" panose="02040503050406030204" pitchFamily="18" charset="0"/>
              </a:rPr>
              <a:t>glEnd</a:t>
            </a:r>
            <a:r>
              <a:rPr lang="en-US" sz="1778" b="1" dirty="0">
                <a:solidFill>
                  <a:srgbClr val="0070C0"/>
                </a:solidFill>
                <a:latin typeface="Cambria Math" panose="02040503050406030204" pitchFamily="18" charset="0"/>
                <a:ea typeface="Cambria Math" panose="02040503050406030204" pitchFamily="18" charset="0"/>
              </a:rPr>
              <a:t> ( );</a:t>
            </a:r>
            <a:endParaRPr lang="en-US" sz="1778" dirty="0">
              <a:solidFill>
                <a:srgbClr val="0070C0"/>
              </a:solidFill>
              <a:latin typeface="Cambria Math" panose="02040503050406030204" pitchFamily="18" charset="0"/>
              <a:ea typeface="Cambria Math" panose="02040503050406030204" pitchFamily="18" charset="0"/>
            </a:endParaRPr>
          </a:p>
        </p:txBody>
      </p:sp>
      <p:pic>
        <p:nvPicPr>
          <p:cNvPr id="8" name="Picture 7"/>
          <p:cNvPicPr>
            <a:picLocks noChangeAspect="1"/>
          </p:cNvPicPr>
          <p:nvPr/>
        </p:nvPicPr>
        <p:blipFill>
          <a:blip r:embed="rId2"/>
          <a:stretch>
            <a:fillRect/>
          </a:stretch>
        </p:blipFill>
        <p:spPr>
          <a:xfrm>
            <a:off x="7408333" y="3579519"/>
            <a:ext cx="2902186" cy="2584327"/>
          </a:xfrm>
          <a:prstGeom prst="rect">
            <a:avLst/>
          </a:prstGeom>
        </p:spPr>
      </p:pic>
    </p:spTree>
    <p:extLst>
      <p:ext uri="{BB962C8B-B14F-4D97-AF65-F5344CB8AC3E}">
        <p14:creationId xmlns:p14="http://schemas.microsoft.com/office/powerpoint/2010/main" val="41661531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25</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Summary</a:t>
            </a:r>
            <a:endParaRPr lang="en-US" sz="2370" dirty="0"/>
          </a:p>
        </p:txBody>
      </p:sp>
      <p:sp>
        <p:nvSpPr>
          <p:cNvPr id="7" name="Rectangle 6"/>
          <p:cNvSpPr/>
          <p:nvPr/>
        </p:nvSpPr>
        <p:spPr>
          <a:xfrm>
            <a:off x="752592" y="1923815"/>
            <a:ext cx="10912593" cy="3282950"/>
          </a:xfrm>
          <a:prstGeom prst="rect">
            <a:avLst/>
          </a:prstGeom>
        </p:spPr>
        <p:txBody>
          <a:bodyPr wrap="square">
            <a:spAutoFit/>
          </a:bodyPr>
          <a:lstStyle/>
          <a:p>
            <a:pPr marL="338682"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In today’s session,  you all have gone through  the following  topics</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Computer Graphics and OpenGL</a:t>
            </a:r>
          </a:p>
          <a:p>
            <a:pPr marL="18643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 Coordinate reference frames</a:t>
            </a:r>
          </a:p>
          <a:p>
            <a:pPr marL="18643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Specifying two-dimensional world coordinate reference frames in OpenGL</a:t>
            </a:r>
          </a:p>
          <a:p>
            <a:pPr marL="18643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point functions</a:t>
            </a:r>
          </a:p>
          <a:p>
            <a:pPr marL="18643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line functions</a:t>
            </a:r>
          </a:p>
          <a:p>
            <a:pPr marL="1864321" indent="-338682" algn="just">
              <a:lnSpc>
                <a:spcPct val="150000"/>
              </a:lnSpc>
              <a:buFont typeface="Arial" pitchFamily="34" charset="0"/>
              <a:buChar char="•"/>
            </a:pPr>
            <a:endParaRPr lang="en-US" sz="1975" i="1" dirty="0">
              <a:solidFill>
                <a:srgbClr val="002060"/>
              </a:solidFill>
              <a:latin typeface="Bookman Old Style" panose="02050604050505020204" pitchFamily="18" charset="0"/>
            </a:endParaRPr>
          </a:p>
        </p:txBody>
      </p:sp>
    </p:spTree>
    <p:extLst>
      <p:ext uri="{BB962C8B-B14F-4D97-AF65-F5344CB8AC3E}">
        <p14:creationId xmlns:p14="http://schemas.microsoft.com/office/powerpoint/2010/main" val="19891810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26</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Discussion  and  Interaction</a:t>
            </a:r>
            <a:endParaRPr lang="en-US" sz="2370" dirty="0"/>
          </a:p>
        </p:txBody>
      </p:sp>
      <p:pic>
        <p:nvPicPr>
          <p:cNvPr id="2050" name="Picture 2" descr="Pin on Quick Save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13481" y="1999074"/>
            <a:ext cx="4328621" cy="4139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2061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27</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Topics  for  Next  Session</a:t>
            </a:r>
            <a:endParaRPr lang="en-US" sz="2370" dirty="0"/>
          </a:p>
        </p:txBody>
      </p:sp>
      <p:sp>
        <p:nvSpPr>
          <p:cNvPr id="8" name="Rectangle 7"/>
          <p:cNvSpPr/>
          <p:nvPr/>
        </p:nvSpPr>
        <p:spPr>
          <a:xfrm>
            <a:off x="752592" y="1923815"/>
            <a:ext cx="10912593" cy="2371019"/>
          </a:xfrm>
          <a:prstGeom prst="rect">
            <a:avLst/>
          </a:prstGeom>
        </p:spPr>
        <p:txBody>
          <a:bodyPr wrap="square">
            <a:spAutoFit/>
          </a:bodyPr>
          <a:lstStyle/>
          <a:p>
            <a:pPr marL="1806306"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point attributes</a:t>
            </a:r>
          </a:p>
          <a:p>
            <a:pPr marL="1806306"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line attributes</a:t>
            </a:r>
          </a:p>
          <a:p>
            <a:pPr marL="1806306"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OpenGL Line-Attribute Functions</a:t>
            </a:r>
          </a:p>
          <a:p>
            <a:pPr marL="1806306"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Curve Attributes</a:t>
            </a:r>
          </a:p>
          <a:p>
            <a:pPr marL="1806306" indent="-338682" algn="just">
              <a:lnSpc>
                <a:spcPct val="150000"/>
              </a:lnSpc>
              <a:buFont typeface="Arial" pitchFamily="34" charset="0"/>
              <a:buChar char="•"/>
            </a:pPr>
            <a:endParaRPr lang="en-US" sz="1975" i="1" dirty="0">
              <a:solidFill>
                <a:srgbClr val="002060"/>
              </a:solidFill>
              <a:latin typeface="Bookman Old Style" panose="02050604050505020204" pitchFamily="18" charset="0"/>
            </a:endParaRPr>
          </a:p>
        </p:txBody>
      </p:sp>
    </p:spTree>
    <p:extLst>
      <p:ext uri="{BB962C8B-B14F-4D97-AF65-F5344CB8AC3E}">
        <p14:creationId xmlns:p14="http://schemas.microsoft.com/office/powerpoint/2010/main" val="18991301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28</a:t>
            </a:r>
          </a:p>
        </p:txBody>
      </p:sp>
      <p:sp>
        <p:nvSpPr>
          <p:cNvPr id="6" name="AutoShape 4" descr="Motivational Quotes for Student Excellence: 50 Powerful [FREE] Inspiration  Template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pic>
        <p:nvPicPr>
          <p:cNvPr id="9" name="Picture 2" descr="Thank you - An SVG animation by Gilli on Dribbb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20741" y="1698037"/>
            <a:ext cx="6171259" cy="392708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nspire Creativity: The 50 Best Graphic Design Quo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5186" y="1665784"/>
            <a:ext cx="4744469" cy="355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1705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Session 3</a:t>
            </a:r>
            <a:endParaRPr lang="en-US" sz="2370" dirty="0"/>
          </a:p>
        </p:txBody>
      </p:sp>
      <p:sp>
        <p:nvSpPr>
          <p:cNvPr id="9" name="Rectangle 8"/>
          <p:cNvSpPr/>
          <p:nvPr/>
        </p:nvSpPr>
        <p:spPr>
          <a:xfrm>
            <a:off x="1429926" y="1999075"/>
            <a:ext cx="9783704" cy="2067043"/>
          </a:xfrm>
          <a:prstGeom prst="rect">
            <a:avLst/>
          </a:prstGeom>
        </p:spPr>
        <p:txBody>
          <a:bodyPr wrap="square">
            <a:spAutoFit/>
          </a:bodyPr>
          <a:lstStyle/>
          <a:p>
            <a:r>
              <a:rPr lang="en-US" sz="1975" b="1" i="1" dirty="0">
                <a:solidFill>
                  <a:srgbClr val="002060"/>
                </a:solidFill>
                <a:latin typeface="Bookman Old Style" panose="02050604050505020204" pitchFamily="18" charset="0"/>
              </a:rPr>
              <a:t>Computer Graphics and OpenGL</a:t>
            </a:r>
          </a:p>
          <a:p>
            <a:r>
              <a:rPr lang="en-US" sz="1975" dirty="0">
                <a:solidFill>
                  <a:srgbClr val="002060"/>
                </a:solidFill>
                <a:latin typeface="Cambria" pitchFamily="18" charset="0"/>
              </a:rPr>
              <a:t> </a:t>
            </a:r>
          </a:p>
          <a:p>
            <a:pPr marL="338682" indent="-338682">
              <a:lnSpc>
                <a:spcPct val="150000"/>
              </a:lnSpc>
              <a:buFont typeface="Arial" panose="020B0604020202020204" pitchFamily="34" charset="0"/>
              <a:buChar char="•"/>
            </a:pPr>
            <a:r>
              <a:rPr lang="en-US" sz="1975" i="1" dirty="0">
                <a:solidFill>
                  <a:srgbClr val="002060"/>
                </a:solidFill>
                <a:latin typeface="Bookman Old Style" panose="02050604050505020204" pitchFamily="18" charset="0"/>
              </a:rPr>
              <a:t>Coordinate reference frames</a:t>
            </a:r>
          </a:p>
          <a:p>
            <a:pPr marL="338682" indent="-338682">
              <a:lnSpc>
                <a:spcPct val="150000"/>
              </a:lnSpc>
              <a:buFont typeface="Arial" panose="020B0604020202020204" pitchFamily="34" charset="0"/>
              <a:buChar char="•"/>
            </a:pPr>
            <a:r>
              <a:rPr lang="en-US" sz="1975" i="1" dirty="0">
                <a:solidFill>
                  <a:srgbClr val="002060"/>
                </a:solidFill>
                <a:latin typeface="Bookman Old Style" panose="02050604050505020204" pitchFamily="18" charset="0"/>
              </a:rPr>
              <a:t>Specifying two-dimensional world coordinate reference frames in OpenGL</a:t>
            </a:r>
          </a:p>
          <a:p>
            <a:pPr marL="338682" indent="-338682">
              <a:lnSpc>
                <a:spcPct val="150000"/>
              </a:lnSpc>
              <a:buFont typeface="Arial" panose="020B0604020202020204" pitchFamily="34" charset="0"/>
              <a:buChar char="•"/>
            </a:pPr>
            <a:r>
              <a:rPr lang="en-US" sz="1975" i="1" dirty="0">
                <a:solidFill>
                  <a:srgbClr val="002060"/>
                </a:solidFill>
                <a:latin typeface="Bookman Old Style" panose="02050604050505020204" pitchFamily="18" charset="0"/>
              </a:rPr>
              <a:t>OpenGL point functions</a:t>
            </a:r>
          </a:p>
        </p:txBody>
      </p:sp>
    </p:spTree>
    <p:extLst>
      <p:ext uri="{BB962C8B-B14F-4D97-AF65-F5344CB8AC3E}">
        <p14:creationId xmlns:p14="http://schemas.microsoft.com/office/powerpoint/2010/main" val="132455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4</a:t>
            </a:r>
          </a:p>
        </p:txBody>
      </p:sp>
      <p:sp>
        <p:nvSpPr>
          <p:cNvPr id="6" name="Rounded Rectangle 5"/>
          <p:cNvSpPr/>
          <p:nvPr/>
        </p:nvSpPr>
        <p:spPr>
          <a:xfrm>
            <a:off x="3386667" y="1095963"/>
            <a:ext cx="5268148"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Coordinate Reference Frames</a:t>
            </a:r>
            <a:endParaRPr lang="en-US" sz="2370" dirty="0"/>
          </a:p>
        </p:txBody>
      </p:sp>
      <p:sp>
        <p:nvSpPr>
          <p:cNvPr id="7" name="Rectangle 6"/>
          <p:cNvSpPr/>
          <p:nvPr/>
        </p:nvSpPr>
        <p:spPr>
          <a:xfrm>
            <a:off x="752593" y="1872603"/>
            <a:ext cx="11138370" cy="3738916"/>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To describe a picture, we first decide upon a convenient Cartesian coordinate system, called the world-coordinate reference frame, which could be either two dimensional or three-dimensional.</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We then describe the objects in our picture by giving their geometric specifications in terms of positions in world coordinates.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Scene info is processed by viewing routines. These routines identify visible surfaces.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Scan conversion stores info about the scene at the appropriate locations in frame buffer.</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Finally, objects are displayed on output device.</a:t>
            </a:r>
          </a:p>
          <a:p>
            <a:pPr marL="338682" indent="-338682" algn="just">
              <a:buFont typeface="Wingdings" pitchFamily="2" charset="2"/>
              <a:buChar char="ü"/>
            </a:pPr>
            <a:endParaRPr lang="en-US" sz="1975" dirty="0">
              <a:solidFill>
                <a:srgbClr val="002060"/>
              </a:solidFill>
              <a:latin typeface="Cambria" pitchFamily="18" charset="0"/>
            </a:endParaRPr>
          </a:p>
        </p:txBody>
      </p:sp>
    </p:spTree>
    <p:extLst>
      <p:ext uri="{BB962C8B-B14F-4D97-AF65-F5344CB8AC3E}">
        <p14:creationId xmlns:p14="http://schemas.microsoft.com/office/powerpoint/2010/main" val="1996921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4</a:t>
            </a:r>
          </a:p>
        </p:txBody>
      </p:sp>
      <p:sp>
        <p:nvSpPr>
          <p:cNvPr id="6" name="Rounded Rectangle 5"/>
          <p:cNvSpPr/>
          <p:nvPr/>
        </p:nvSpPr>
        <p:spPr>
          <a:xfrm>
            <a:off x="3386667" y="1095963"/>
            <a:ext cx="5268148"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Coordinate Reference Frames</a:t>
            </a:r>
            <a:endParaRPr lang="en-US" sz="2370" dirty="0"/>
          </a:p>
        </p:txBody>
      </p:sp>
      <p:pic>
        <p:nvPicPr>
          <p:cNvPr id="5" name="Picture 4"/>
          <p:cNvPicPr>
            <a:picLocks noChangeAspect="1"/>
          </p:cNvPicPr>
          <p:nvPr/>
        </p:nvPicPr>
        <p:blipFill>
          <a:blip r:embed="rId2"/>
          <a:stretch>
            <a:fillRect/>
          </a:stretch>
        </p:blipFill>
        <p:spPr>
          <a:xfrm>
            <a:off x="7525926" y="3679376"/>
            <a:ext cx="3461926" cy="2655331"/>
          </a:xfrm>
          <a:prstGeom prst="rect">
            <a:avLst/>
          </a:prstGeom>
        </p:spPr>
      </p:pic>
      <p:pic>
        <p:nvPicPr>
          <p:cNvPr id="8" name="Picture 7"/>
          <p:cNvPicPr>
            <a:picLocks noChangeAspect="1"/>
          </p:cNvPicPr>
          <p:nvPr/>
        </p:nvPicPr>
        <p:blipFill>
          <a:blip r:embed="rId3"/>
          <a:stretch>
            <a:fillRect/>
          </a:stretch>
        </p:blipFill>
        <p:spPr>
          <a:xfrm>
            <a:off x="6472296" y="1655262"/>
            <a:ext cx="4816593" cy="1971698"/>
          </a:xfrm>
          <a:prstGeom prst="rect">
            <a:avLst/>
          </a:prstGeom>
        </p:spPr>
      </p:pic>
      <p:pic>
        <p:nvPicPr>
          <p:cNvPr id="9" name="Picture 8"/>
          <p:cNvPicPr>
            <a:picLocks noChangeAspect="1"/>
          </p:cNvPicPr>
          <p:nvPr/>
        </p:nvPicPr>
        <p:blipFill>
          <a:blip r:embed="rId4"/>
          <a:stretch>
            <a:fillRect/>
          </a:stretch>
        </p:blipFill>
        <p:spPr>
          <a:xfrm>
            <a:off x="526815" y="2057291"/>
            <a:ext cx="5719704" cy="3629487"/>
          </a:xfrm>
          <a:prstGeom prst="rect">
            <a:avLst/>
          </a:prstGeom>
        </p:spPr>
      </p:pic>
    </p:spTree>
    <p:extLst>
      <p:ext uri="{BB962C8B-B14F-4D97-AF65-F5344CB8AC3E}">
        <p14:creationId xmlns:p14="http://schemas.microsoft.com/office/powerpoint/2010/main" val="3442807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5</a:t>
            </a:r>
          </a:p>
        </p:txBody>
      </p:sp>
      <p:sp>
        <p:nvSpPr>
          <p:cNvPr id="10" name="Rectangle 9"/>
          <p:cNvSpPr/>
          <p:nvPr/>
        </p:nvSpPr>
        <p:spPr>
          <a:xfrm>
            <a:off x="752593" y="1848555"/>
            <a:ext cx="11138370" cy="3738916"/>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Locations on a video monitor are referenced in integer screen coordinates, which correspond to the pixel positions in the frame buffer.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Pixel coordinate values give the scan line number (the y value) and the column number (the x value along a scan line).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Hardware processes, such as screen refreshing, typically address pixel positions with respect to the top-left corner of the screen.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Scan lines are then referenced from 0, at the top of the screen, to some integer value, </a:t>
            </a:r>
            <a:r>
              <a:rPr lang="en-US" sz="1975" dirty="0" err="1">
                <a:solidFill>
                  <a:srgbClr val="002060"/>
                </a:solidFill>
                <a:latin typeface="Cambria" pitchFamily="18" charset="0"/>
              </a:rPr>
              <a:t>ymax</a:t>
            </a:r>
            <a:r>
              <a:rPr lang="en-US" sz="1975" dirty="0">
                <a:solidFill>
                  <a:srgbClr val="002060"/>
                </a:solidFill>
                <a:latin typeface="Cambria" pitchFamily="18" charset="0"/>
              </a:rPr>
              <a:t>, at the bottom of the screen, and pixel positions along each scan line are numbered from 0 to </a:t>
            </a:r>
            <a:r>
              <a:rPr lang="en-US" sz="1975" dirty="0" err="1">
                <a:solidFill>
                  <a:srgbClr val="002060"/>
                </a:solidFill>
                <a:latin typeface="Cambria" pitchFamily="18" charset="0"/>
              </a:rPr>
              <a:t>xmax</a:t>
            </a:r>
            <a:r>
              <a:rPr lang="en-US" sz="1975" dirty="0">
                <a:solidFill>
                  <a:srgbClr val="002060"/>
                </a:solidFill>
                <a:latin typeface="Cambria" pitchFamily="18" charset="0"/>
              </a:rPr>
              <a:t>, left to right.</a:t>
            </a:r>
          </a:p>
        </p:txBody>
      </p:sp>
      <p:sp>
        <p:nvSpPr>
          <p:cNvPr id="8" name="Rounded Rectangle 7"/>
          <p:cNvSpPr/>
          <p:nvPr/>
        </p:nvSpPr>
        <p:spPr>
          <a:xfrm>
            <a:off x="3988741" y="1095963"/>
            <a:ext cx="398874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Screen Coordinates</a:t>
            </a:r>
            <a:endParaRPr lang="en-US" sz="2370" dirty="0"/>
          </a:p>
        </p:txBody>
      </p:sp>
    </p:spTree>
    <p:extLst>
      <p:ext uri="{BB962C8B-B14F-4D97-AF65-F5344CB8AC3E}">
        <p14:creationId xmlns:p14="http://schemas.microsoft.com/office/powerpoint/2010/main" val="22115002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6</a:t>
            </a:r>
          </a:p>
        </p:txBody>
      </p:sp>
      <p:sp>
        <p:nvSpPr>
          <p:cNvPr id="10" name="Rectangle 9"/>
          <p:cNvSpPr/>
          <p:nvPr/>
        </p:nvSpPr>
        <p:spPr>
          <a:xfrm>
            <a:off x="752593" y="1881422"/>
            <a:ext cx="11138370" cy="1611078"/>
          </a:xfrm>
          <a:prstGeom prst="rect">
            <a:avLst/>
          </a:prstGeom>
        </p:spPr>
        <p:txBody>
          <a:bodyPr wrap="square">
            <a:spAutoFit/>
          </a:bodyPr>
          <a:lstStyle/>
          <a:p>
            <a:pPr marL="401401" indent="-338682" algn="just">
              <a:buFont typeface="Wingdings" pitchFamily="2" charset="2"/>
              <a:buChar char="ü"/>
            </a:pPr>
            <a:r>
              <a:rPr lang="en-US" sz="1975" dirty="0">
                <a:solidFill>
                  <a:srgbClr val="002060"/>
                </a:solidFill>
                <a:latin typeface="Cambria" pitchFamily="18" charset="0"/>
              </a:rPr>
              <a:t>With software commands, we can set up any convenient reference frame for screen positions. For example, we could specify an integer range for screen positions with the coordinate origin at the lower-left of a screen area (Fig. below), or we could use non-integer Cartesian values for a picture description. </a:t>
            </a:r>
          </a:p>
          <a:p>
            <a:pPr marL="401401" indent="-338682" algn="just">
              <a:buFont typeface="Wingdings" pitchFamily="2" charset="2"/>
              <a:buChar char="ü"/>
            </a:pPr>
            <a:endParaRPr lang="en-US" sz="1975" dirty="0">
              <a:solidFill>
                <a:srgbClr val="002060"/>
              </a:solidFill>
              <a:latin typeface="Cambria" pitchFamily="18" charset="0"/>
            </a:endParaRPr>
          </a:p>
        </p:txBody>
      </p:sp>
      <p:sp>
        <p:nvSpPr>
          <p:cNvPr id="7" name="Rounded Rectangle 6"/>
          <p:cNvSpPr/>
          <p:nvPr/>
        </p:nvSpPr>
        <p:spPr>
          <a:xfrm>
            <a:off x="3988741" y="1095963"/>
            <a:ext cx="398874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Screen Coordinates</a:t>
            </a:r>
            <a:endParaRPr lang="en-US" sz="2370" dirty="0"/>
          </a:p>
        </p:txBody>
      </p:sp>
      <p:pic>
        <p:nvPicPr>
          <p:cNvPr id="5" name="Picture 4"/>
          <p:cNvPicPr>
            <a:picLocks noChangeAspect="1"/>
          </p:cNvPicPr>
          <p:nvPr/>
        </p:nvPicPr>
        <p:blipFill>
          <a:blip r:embed="rId2"/>
          <a:stretch>
            <a:fillRect/>
          </a:stretch>
        </p:blipFill>
        <p:spPr>
          <a:xfrm>
            <a:off x="8504296" y="2977445"/>
            <a:ext cx="3386667" cy="3191282"/>
          </a:xfrm>
          <a:prstGeom prst="rect">
            <a:avLst/>
          </a:prstGeom>
        </p:spPr>
      </p:pic>
      <p:sp>
        <p:nvSpPr>
          <p:cNvPr id="6" name="Rectangle 5"/>
          <p:cNvSpPr/>
          <p:nvPr/>
        </p:nvSpPr>
        <p:spPr>
          <a:xfrm>
            <a:off x="752593" y="3335136"/>
            <a:ext cx="7601185" cy="2219031"/>
          </a:xfrm>
          <a:prstGeom prst="rect">
            <a:avLst/>
          </a:prstGeom>
        </p:spPr>
        <p:txBody>
          <a:bodyPr wrap="square">
            <a:spAutoFit/>
          </a:bodyPr>
          <a:lstStyle/>
          <a:p>
            <a:pPr marL="401401" indent="-338682" algn="just">
              <a:buFont typeface="Wingdings" pitchFamily="2" charset="2"/>
              <a:buChar char="ü"/>
            </a:pPr>
            <a:r>
              <a:rPr lang="en-US" sz="1975" dirty="0">
                <a:solidFill>
                  <a:srgbClr val="002060"/>
                </a:solidFill>
                <a:latin typeface="Cambria" pitchFamily="18" charset="0"/>
              </a:rPr>
              <a:t>The coordinate values we use to describe the geometry of a scene are then converted by the viewing routines to integer pixel positions within the frame buffer.</a:t>
            </a:r>
          </a:p>
          <a:p>
            <a:pPr marL="401401" indent="-338682" algn="just">
              <a:buFont typeface="Wingdings" pitchFamily="2" charset="2"/>
              <a:buChar char="ü"/>
            </a:pPr>
            <a:endParaRPr lang="en-US" sz="1975" dirty="0">
              <a:solidFill>
                <a:srgbClr val="002060"/>
              </a:solidFill>
              <a:latin typeface="Cambria" pitchFamily="18" charset="0"/>
            </a:endParaRPr>
          </a:p>
          <a:p>
            <a:pPr marL="401401" indent="-338682" algn="just">
              <a:buFont typeface="Wingdings" pitchFamily="2" charset="2"/>
              <a:buChar char="ü"/>
            </a:pPr>
            <a:r>
              <a:rPr lang="en-US" sz="1975" dirty="0">
                <a:solidFill>
                  <a:srgbClr val="002060"/>
                </a:solidFill>
                <a:latin typeface="Cambria" pitchFamily="18" charset="0"/>
              </a:rPr>
              <a:t>Scan-line algorithms for the graphics primitives use the defining coordinate descriptions to determine the locations of pixels that are to be displayed.</a:t>
            </a:r>
          </a:p>
        </p:txBody>
      </p:sp>
    </p:spTree>
    <p:extLst>
      <p:ext uri="{BB962C8B-B14F-4D97-AF65-F5344CB8AC3E}">
        <p14:creationId xmlns:p14="http://schemas.microsoft.com/office/powerpoint/2010/main" val="1680231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7</a:t>
            </a:r>
          </a:p>
        </p:txBody>
      </p:sp>
      <p:sp>
        <p:nvSpPr>
          <p:cNvPr id="10" name="Rectangle 9"/>
          <p:cNvSpPr/>
          <p:nvPr/>
        </p:nvSpPr>
        <p:spPr>
          <a:xfrm>
            <a:off x="752593" y="1727965"/>
            <a:ext cx="11138370" cy="4346869"/>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Since a pixel position occupies a finite area of the screen, the finite size of a pixel must be taken into account by the implementation algorithms.</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For the present, we assume that each integer screen position references the center of a pixel area. Once pixel positions have been identified for an object, the appropriate color values must be stored in the frame buffer.</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For this, we use a low level procedure/function of the form </a:t>
            </a:r>
            <a:r>
              <a:rPr lang="en-US" sz="1975" b="1" dirty="0" err="1">
                <a:solidFill>
                  <a:srgbClr val="FF0000"/>
                </a:solidFill>
                <a:latin typeface="Cambria" pitchFamily="18" charset="0"/>
              </a:rPr>
              <a:t>setPixel</a:t>
            </a:r>
            <a:r>
              <a:rPr lang="en-US" sz="1975" b="1" dirty="0">
                <a:solidFill>
                  <a:srgbClr val="FF0000"/>
                </a:solidFill>
                <a:latin typeface="Cambria" pitchFamily="18" charset="0"/>
              </a:rPr>
              <a:t> (x, y);</a:t>
            </a:r>
            <a:r>
              <a:rPr lang="en-US" sz="1975" dirty="0">
                <a:solidFill>
                  <a:srgbClr val="002060"/>
                </a:solidFill>
                <a:latin typeface="Cambria" pitchFamily="18" charset="0"/>
              </a:rPr>
              <a:t>. This procedure stores the current color setting into the frame buffer at integer position (x, y), relative to the selected position of the screen-coordinate origin.</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We use another low-level function for obtaining a frame-buffer color value, </a:t>
            </a:r>
            <a:r>
              <a:rPr lang="en-US" sz="1975" b="1" dirty="0" err="1">
                <a:solidFill>
                  <a:srgbClr val="FF0000"/>
                </a:solidFill>
                <a:latin typeface="Cambria" pitchFamily="18" charset="0"/>
              </a:rPr>
              <a:t>getPixel</a:t>
            </a:r>
            <a:r>
              <a:rPr lang="en-US" sz="1975" b="1" dirty="0">
                <a:solidFill>
                  <a:srgbClr val="FF0000"/>
                </a:solidFill>
                <a:latin typeface="Cambria" pitchFamily="18" charset="0"/>
              </a:rPr>
              <a:t> (x, y, color);</a:t>
            </a:r>
            <a:r>
              <a:rPr lang="en-US" sz="1975" dirty="0">
                <a:solidFill>
                  <a:srgbClr val="002060"/>
                </a:solidFill>
                <a:latin typeface="Cambria" pitchFamily="18" charset="0"/>
              </a:rPr>
              <a:t>. In this function, parameter color receives an integer value corresponding to the combined red, green, and blue (RGB) bit codes stored for the specified pixel at position (x, y).</a:t>
            </a:r>
          </a:p>
        </p:txBody>
      </p:sp>
      <p:sp>
        <p:nvSpPr>
          <p:cNvPr id="7" name="Rounded Rectangle 6"/>
          <p:cNvSpPr/>
          <p:nvPr/>
        </p:nvSpPr>
        <p:spPr>
          <a:xfrm>
            <a:off x="3988741" y="1095963"/>
            <a:ext cx="398874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Screen Coordinates</a:t>
            </a:r>
            <a:endParaRPr lang="en-US" sz="2370" dirty="0"/>
          </a:p>
        </p:txBody>
      </p:sp>
    </p:spTree>
    <p:extLst>
      <p:ext uri="{BB962C8B-B14F-4D97-AF65-F5344CB8AC3E}">
        <p14:creationId xmlns:p14="http://schemas.microsoft.com/office/powerpoint/2010/main" val="1856262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8</a:t>
            </a:r>
          </a:p>
        </p:txBody>
      </p:sp>
      <p:sp>
        <p:nvSpPr>
          <p:cNvPr id="8" name="Rectangle 7"/>
          <p:cNvSpPr/>
          <p:nvPr/>
        </p:nvSpPr>
        <p:spPr>
          <a:xfrm>
            <a:off x="752593" y="1727965"/>
            <a:ext cx="6171259" cy="3434938"/>
          </a:xfrm>
          <a:prstGeom prst="rect">
            <a:avLst/>
          </a:prstGeom>
        </p:spPr>
        <p:txBody>
          <a:bodyPr wrap="square">
            <a:spAutoFit/>
          </a:bodyPr>
          <a:lstStyle/>
          <a:p>
            <a:pPr marL="338682" indent="-338682" algn="just">
              <a:buFont typeface="Wingdings" pitchFamily="2" charset="2"/>
              <a:buChar char="ü"/>
            </a:pPr>
            <a:r>
              <a:rPr lang="en-US" sz="1975" dirty="0">
                <a:solidFill>
                  <a:srgbClr val="002060"/>
                </a:solidFill>
                <a:latin typeface="Cambria" pitchFamily="18" charset="0"/>
              </a:rPr>
              <a:t>Although we need to only specify color values at (x, y) positions for a two dimensional picture, additional screen-coordinate information is needed for three-dimensional scenes.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In this case, screen coordinates are stored as three dimensional values, where the third dimension references the depth of object positions relative to a viewing position. </a:t>
            </a:r>
          </a:p>
          <a:p>
            <a:pPr marL="338682" indent="-338682" algn="just">
              <a:buFont typeface="Wingdings" pitchFamily="2" charset="2"/>
              <a:buChar char="ü"/>
            </a:pPr>
            <a:endParaRPr lang="en-US" sz="1975" dirty="0">
              <a:solidFill>
                <a:srgbClr val="002060"/>
              </a:solidFill>
              <a:latin typeface="Cambria" pitchFamily="18" charset="0"/>
            </a:endParaRPr>
          </a:p>
          <a:p>
            <a:pPr marL="338682" indent="-338682" algn="just">
              <a:buFont typeface="Wingdings" pitchFamily="2" charset="2"/>
              <a:buChar char="ü"/>
            </a:pPr>
            <a:r>
              <a:rPr lang="en-US" sz="1975" dirty="0">
                <a:solidFill>
                  <a:srgbClr val="002060"/>
                </a:solidFill>
                <a:latin typeface="Cambria" pitchFamily="18" charset="0"/>
              </a:rPr>
              <a:t>For a two-dimensional scene, all depth values are 0.</a:t>
            </a:r>
          </a:p>
        </p:txBody>
      </p:sp>
      <p:sp>
        <p:nvSpPr>
          <p:cNvPr id="10" name="Rounded Rectangle 9"/>
          <p:cNvSpPr/>
          <p:nvPr/>
        </p:nvSpPr>
        <p:spPr>
          <a:xfrm>
            <a:off x="3988741" y="1095963"/>
            <a:ext cx="398874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Screen Coordinates</a:t>
            </a:r>
            <a:endParaRPr lang="en-US" sz="2370" dirty="0"/>
          </a:p>
        </p:txBody>
      </p:sp>
      <p:pic>
        <p:nvPicPr>
          <p:cNvPr id="5" name="Picture 4"/>
          <p:cNvPicPr>
            <a:picLocks noChangeAspect="1"/>
          </p:cNvPicPr>
          <p:nvPr/>
        </p:nvPicPr>
        <p:blipFill>
          <a:blip r:embed="rId2"/>
          <a:stretch>
            <a:fillRect/>
          </a:stretch>
        </p:blipFill>
        <p:spPr>
          <a:xfrm>
            <a:off x="8429037" y="1095963"/>
            <a:ext cx="3537185" cy="2160914"/>
          </a:xfrm>
          <a:prstGeom prst="rect">
            <a:avLst/>
          </a:prstGeom>
        </p:spPr>
      </p:pic>
      <p:pic>
        <p:nvPicPr>
          <p:cNvPr id="6" name="Picture 5"/>
          <p:cNvPicPr>
            <a:picLocks noChangeAspect="1"/>
          </p:cNvPicPr>
          <p:nvPr/>
        </p:nvPicPr>
        <p:blipFill>
          <a:blip r:embed="rId3"/>
          <a:stretch>
            <a:fillRect/>
          </a:stretch>
        </p:blipFill>
        <p:spPr>
          <a:xfrm>
            <a:off x="7396474" y="3304408"/>
            <a:ext cx="4569749" cy="3113112"/>
          </a:xfrm>
          <a:prstGeom prst="rect">
            <a:avLst/>
          </a:prstGeom>
        </p:spPr>
      </p:pic>
    </p:spTree>
    <p:extLst>
      <p:ext uri="{BB962C8B-B14F-4D97-AF65-F5344CB8AC3E}">
        <p14:creationId xmlns:p14="http://schemas.microsoft.com/office/powerpoint/2010/main" val="890699406"/>
      </p:ext>
    </p:extLst>
  </p:cSld>
  <p:clrMapOvr>
    <a:masterClrMapping/>
  </p:clrMapOvr>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BE25ECD4-79A2-4AC1-8122-1434017AB399}" vid="{962F2259-9D74-4044-95CC-5E6CDDFD606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0</TotalTime>
  <Words>2797</Words>
  <Application>Microsoft Office PowerPoint</Application>
  <PresentationFormat>Widescreen</PresentationFormat>
  <Paragraphs>293</Paragraphs>
  <Slides>29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Bookman Old Style</vt:lpstr>
      <vt:lpstr>Calibri</vt:lpstr>
      <vt:lpstr>Cambria</vt:lpstr>
      <vt:lpstr>Cambria Math</vt:lpstr>
      <vt:lpstr>Wingdings</vt:lpstr>
      <vt:lpstr>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Yogesh Neelappa</dc:creator>
  <cp:lastModifiedBy>Yogesh Neelappa</cp:lastModifiedBy>
  <cp:revision>2</cp:revision>
  <dcterms:created xsi:type="dcterms:W3CDTF">2026-01-25T12:21:58Z</dcterms:created>
  <dcterms:modified xsi:type="dcterms:W3CDTF">2026-01-25T12:23:23Z</dcterms:modified>
</cp:coreProperties>
</file>